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77" r:id="rId5"/>
    <p:sldId id="257" r:id="rId6"/>
    <p:sldId id="258" r:id="rId7"/>
    <p:sldId id="278" r:id="rId8"/>
    <p:sldId id="259" r:id="rId9"/>
    <p:sldId id="279" r:id="rId10"/>
    <p:sldId id="280" r:id="rId11"/>
    <p:sldId id="282" r:id="rId12"/>
    <p:sldId id="281" r:id="rId13"/>
    <p:sldId id="275" r:id="rId14"/>
    <p:sldId id="276" r:id="rId15"/>
  </p:sldIdLst>
  <p:sldSz cx="18288000" cy="10287000"/>
  <p:notesSz cx="6858000" cy="9144000"/>
  <p:embeddedFontLst>
    <p:embeddedFont>
      <p:font typeface="Apricots" panose="020B0604020202020204" charset="0"/>
      <p:regular r:id="rId17"/>
    </p:embeddedFont>
    <p:embeddedFont>
      <p:font typeface="Bahnschrift" panose="020B0502040204020203" pitchFamily="34" charset="0"/>
      <p:regular r:id="rId18"/>
      <p:bold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Bold" panose="02040803050406030204" pitchFamily="18" charset="0"/>
      <p:regular r:id="rId24"/>
      <p:bold r:id="rId25"/>
    </p:embeddedFont>
    <p:embeddedFont>
      <p:font typeface="Raleway" panose="020F0502020204030204" pitchFamily="2" charset="0"/>
      <p:regular r:id="rId26"/>
      <p:bold r:id="rId27"/>
      <p:italic r:id="rId28"/>
      <p:boldItalic r:id="rId29"/>
    </p:embeddedFont>
    <p:embeddedFont>
      <p:font typeface="Times New Roman Bold" panose="02020803070505020304" pitchFamily="18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32D5A-CF3F-4543-8448-EB1A8E80E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3393895"/>
            <a:ext cx="18387059" cy="3515099"/>
            <a:chOff x="0" y="0"/>
            <a:chExt cx="4842682" cy="925787"/>
          </a:xfr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842682" cy="925787"/>
            </a:xfrm>
            <a:custGeom>
              <a:avLst/>
              <a:gdLst/>
              <a:ahLst/>
              <a:cxnLst/>
              <a:rect l="l" t="t" r="r" b="b"/>
              <a:pathLst>
                <a:path w="4842682" h="925787">
                  <a:moveTo>
                    <a:pt x="0" y="0"/>
                  </a:moveTo>
                  <a:lnTo>
                    <a:pt x="4842682" y="0"/>
                  </a:lnTo>
                  <a:lnTo>
                    <a:pt x="4842682" y="925787"/>
                  </a:lnTo>
                  <a:lnTo>
                    <a:pt x="0" y="9257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4842682" cy="887687"/>
            </a:xfrm>
            <a:prstGeom prst="rect">
              <a:avLst/>
            </a:prstGeom>
            <a:grpFill/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81200" y="4909750"/>
            <a:ext cx="14964976" cy="145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ea typeface="Times New Roman Bold"/>
                <a:cs typeface="Times New Roman Bold"/>
                <a:sym typeface="Times New Roman Bold"/>
              </a:rPr>
              <a:t>Real-Time SIEM-Based Cybersecurity Framework for Threat Detection and Prevention in IoMT Environments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4093" y="1044630"/>
            <a:ext cx="922798" cy="28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  <a:spcBef>
                <a:spcPct val="0"/>
              </a:spcBef>
            </a:pPr>
            <a:r>
              <a:rPr lang="en-US" sz="158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HOME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177E88B-8AA5-EA9E-44BD-169D07D8F2CD}"/>
              </a:ext>
            </a:extLst>
          </p:cNvPr>
          <p:cNvGrpSpPr/>
          <p:nvPr/>
        </p:nvGrpSpPr>
        <p:grpSpPr>
          <a:xfrm>
            <a:off x="6620788" y="520188"/>
            <a:ext cx="4299585" cy="4394712"/>
            <a:chOff x="0" y="0"/>
            <a:chExt cx="812800" cy="812800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8B5ED7B-D5D9-79EE-AA65-09F8319E4D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4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95E963DC-56C6-4DA1-E960-2B4D8D5FAD41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7BAECCE8-1409-4979-A27E-AFF946649A0E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B60F736-A39B-811D-DE61-EC3B74E545F9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16200000"/>
                </a:gra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2026 - 03 - </a:t>
            </a:r>
            <a:r>
              <a:rPr lang="en-US" sz="4500" b="1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16200000"/>
                </a:gradFill>
                <a:latin typeface="Times New Roman Bold"/>
                <a:ea typeface="Times New Roman Bold"/>
                <a:cs typeface="Times New Roman Bold"/>
                <a:sym typeface="Times New Roman Bold"/>
              </a:rPr>
              <a:t>09</a:t>
            </a:r>
            <a:endParaRPr lang="en-US" sz="4500" b="1" u="none" strike="noStrike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16200000"/>
              </a:gra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B06AF935-8B9C-FECF-A832-74BE6A4D3E77}"/>
              </a:ext>
            </a:extLst>
          </p:cNvPr>
          <p:cNvSpPr txBox="1"/>
          <p:nvPr/>
        </p:nvSpPr>
        <p:spPr>
          <a:xfrm>
            <a:off x="4416978" y="9531382"/>
            <a:ext cx="3143377" cy="69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6E325B2-1E96-FE51-8F40-0CC76922E775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B8B92E53-94DD-EBB4-309E-8D385B70A113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reeform 3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7942376" y="-19050"/>
            <a:ext cx="250374" cy="10325100"/>
          </a:xfrm>
          <a:custGeom>
            <a:avLst/>
            <a:gdLst/>
            <a:ahLst/>
            <a:cxnLst/>
            <a:rect l="l" t="t" r="r" b="b"/>
            <a:pathLst>
              <a:path w="250374" h="10325100">
                <a:moveTo>
                  <a:pt x="0" y="0"/>
                </a:moveTo>
                <a:lnTo>
                  <a:pt x="250374" y="0"/>
                </a:lnTo>
                <a:lnTo>
                  <a:pt x="250374" y="10325100"/>
                </a:lnTo>
                <a:lnTo>
                  <a:pt x="0" y="10325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636738" y="-19050"/>
            <a:ext cx="250374" cy="10325100"/>
          </a:xfrm>
          <a:custGeom>
            <a:avLst/>
            <a:gdLst/>
            <a:ahLst/>
            <a:cxnLst/>
            <a:rect l="l" t="t" r="r" b="b"/>
            <a:pathLst>
              <a:path w="250374" h="10325100">
                <a:moveTo>
                  <a:pt x="0" y="0"/>
                </a:moveTo>
                <a:lnTo>
                  <a:pt x="250374" y="0"/>
                </a:lnTo>
                <a:lnTo>
                  <a:pt x="250374" y="10325100"/>
                </a:lnTo>
                <a:lnTo>
                  <a:pt x="0" y="10325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42695" y="6517754"/>
            <a:ext cx="13547637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  <a:spcBef>
                <a:spcPct val="0"/>
              </a:spcBef>
            </a:pPr>
            <a:r>
              <a:rPr lang="en-US" sz="2700" b="1" u="none" strike="noStrike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Real-Time SIEM-Based Cybersecurity Framework for Threat Detection and Prevention in IoMT Environments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607425" y="2388582"/>
            <a:ext cx="7258050" cy="295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27"/>
              </a:lnSpc>
            </a:pPr>
            <a:r>
              <a:rPr lang="en-US" sz="19356">
                <a:solidFill>
                  <a:schemeClr val="bg1"/>
                </a:solidFill>
                <a:latin typeface="Apricots"/>
                <a:ea typeface="Apricots"/>
                <a:cs typeface="Apricots"/>
                <a:sym typeface="Apricots"/>
              </a:rPr>
              <a:t>Q &amp; A 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76005" y="173728"/>
            <a:ext cx="1709945" cy="170994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Freeform 10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11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-1207644" y="9559957"/>
            <a:ext cx="19858792" cy="735463"/>
            <a:chOff x="0" y="0"/>
            <a:chExt cx="26478389" cy="9806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2026 - 03 - 09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16962" y="9531382"/>
            <a:ext cx="28982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4000">
              <a:srgbClr val="FFFFFF">
                <a:alpha val="100000"/>
              </a:srgbClr>
            </a:gs>
            <a:gs pos="83000">
              <a:srgbClr val="D9D9D9">
                <a:alpha val="100000"/>
              </a:srgbClr>
            </a:gs>
            <a:gs pos="100000">
              <a:srgbClr val="808080">
                <a:alpha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">
            <a:extLst>
              <a:ext uri="{FF2B5EF4-FFF2-40B4-BE49-F238E27FC236}">
                <a16:creationId xmlns:a16="http://schemas.microsoft.com/office/drawing/2014/main" id="{BFA40FCD-8999-038A-8C3A-0404B3946EE6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Freeform 3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reeform 4" descr="The Philippines and Thailand Strengthen Tech Collaboration – OpenGov Asia"/>
          <p:cNvSpPr/>
          <p:nvPr/>
        </p:nvSpPr>
        <p:spPr>
          <a:xfrm>
            <a:off x="-184128" y="-71438"/>
            <a:ext cx="18400690" cy="10358438"/>
          </a:xfrm>
          <a:custGeom>
            <a:avLst/>
            <a:gdLst/>
            <a:ahLst/>
            <a:cxnLst/>
            <a:rect l="l" t="t" r="r" b="b"/>
            <a:pathLst>
              <a:path w="18400690" h="10358438">
                <a:moveTo>
                  <a:pt x="0" y="0"/>
                </a:moveTo>
                <a:lnTo>
                  <a:pt x="18400690" y="0"/>
                </a:lnTo>
                <a:lnTo>
                  <a:pt x="18400690" y="10358438"/>
                </a:lnTo>
                <a:lnTo>
                  <a:pt x="0" y="10358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 l="-347" r="-347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942376" y="-19050"/>
            <a:ext cx="250374" cy="10325100"/>
          </a:xfrm>
          <a:custGeom>
            <a:avLst/>
            <a:gdLst/>
            <a:ahLst/>
            <a:cxnLst/>
            <a:rect l="l" t="t" r="r" b="b"/>
            <a:pathLst>
              <a:path w="250374" h="10325100">
                <a:moveTo>
                  <a:pt x="0" y="0"/>
                </a:moveTo>
                <a:lnTo>
                  <a:pt x="250374" y="0"/>
                </a:lnTo>
                <a:lnTo>
                  <a:pt x="250374" y="10325100"/>
                </a:lnTo>
                <a:lnTo>
                  <a:pt x="0" y="103251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636738" y="-19050"/>
            <a:ext cx="250374" cy="10325100"/>
          </a:xfrm>
          <a:custGeom>
            <a:avLst/>
            <a:gdLst/>
            <a:ahLst/>
            <a:cxnLst/>
            <a:rect l="l" t="t" r="r" b="b"/>
            <a:pathLst>
              <a:path w="250374" h="10325100">
                <a:moveTo>
                  <a:pt x="0" y="0"/>
                </a:moveTo>
                <a:lnTo>
                  <a:pt x="250374" y="0"/>
                </a:lnTo>
                <a:lnTo>
                  <a:pt x="250374" y="10325100"/>
                </a:lnTo>
                <a:lnTo>
                  <a:pt x="0" y="103251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07068" y="7049411"/>
            <a:ext cx="12473864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  <a:spcBef>
                <a:spcPct val="0"/>
              </a:spcBef>
            </a:pPr>
            <a:r>
              <a:rPr lang="en-US" sz="2700" b="1" u="none" strike="noStrike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rPr>
              <a:t>Real-Time SIEM-Based Cybersecurity Framework for Threat Detection and Prevention in IoMT Environments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48708" y="4144804"/>
            <a:ext cx="7785441" cy="1925954"/>
            <a:chOff x="0" y="0"/>
            <a:chExt cx="15300401" cy="37849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300452" cy="3784959"/>
            </a:xfrm>
            <a:custGeom>
              <a:avLst/>
              <a:gdLst/>
              <a:ahLst/>
              <a:cxnLst/>
              <a:rect l="l" t="t" r="r" b="b"/>
              <a:pathLst>
                <a:path w="15300452" h="3784959">
                  <a:moveTo>
                    <a:pt x="38100" y="0"/>
                  </a:moveTo>
                  <a:lnTo>
                    <a:pt x="15262352" y="0"/>
                  </a:lnTo>
                  <a:cubicBezTo>
                    <a:pt x="15283435" y="0"/>
                    <a:pt x="15300452" y="10087"/>
                    <a:pt x="15300452" y="22583"/>
                  </a:cubicBezTo>
                  <a:lnTo>
                    <a:pt x="15300452" y="3762376"/>
                  </a:lnTo>
                  <a:cubicBezTo>
                    <a:pt x="15300452" y="3774872"/>
                    <a:pt x="15283435" y="3784959"/>
                    <a:pt x="15262352" y="3784959"/>
                  </a:cubicBezTo>
                  <a:lnTo>
                    <a:pt x="38100" y="3784959"/>
                  </a:lnTo>
                  <a:cubicBezTo>
                    <a:pt x="17018" y="3784959"/>
                    <a:pt x="0" y="3774872"/>
                    <a:pt x="0" y="3762376"/>
                  </a:cubicBezTo>
                  <a:lnTo>
                    <a:pt x="0" y="22583"/>
                  </a:lnTo>
                  <a:cubicBezTo>
                    <a:pt x="0" y="10087"/>
                    <a:pt x="17018" y="0"/>
                    <a:pt x="38100" y="0"/>
                  </a:cubicBezTo>
                  <a:moveTo>
                    <a:pt x="38100" y="45167"/>
                  </a:moveTo>
                  <a:lnTo>
                    <a:pt x="38100" y="22583"/>
                  </a:lnTo>
                  <a:lnTo>
                    <a:pt x="76200" y="22583"/>
                  </a:lnTo>
                  <a:lnTo>
                    <a:pt x="76200" y="3762376"/>
                  </a:lnTo>
                  <a:lnTo>
                    <a:pt x="38100" y="3762376"/>
                  </a:lnTo>
                  <a:lnTo>
                    <a:pt x="38100" y="3739793"/>
                  </a:lnTo>
                  <a:lnTo>
                    <a:pt x="15262352" y="3739793"/>
                  </a:lnTo>
                  <a:lnTo>
                    <a:pt x="15262352" y="3762376"/>
                  </a:lnTo>
                  <a:lnTo>
                    <a:pt x="15224252" y="3762376"/>
                  </a:lnTo>
                  <a:lnTo>
                    <a:pt x="15224252" y="22583"/>
                  </a:lnTo>
                  <a:lnTo>
                    <a:pt x="15262352" y="22583"/>
                  </a:lnTo>
                  <a:lnTo>
                    <a:pt x="15262352" y="45167"/>
                  </a:lnTo>
                  <a:lnTo>
                    <a:pt x="38100" y="45167"/>
                  </a:lnTo>
                  <a:close/>
                </a:path>
              </a:pathLst>
            </a:custGeom>
            <a:solidFill>
              <a:srgbClr val="072428"/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5300401" cy="37945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50800" tIns="50800" rIns="50800" bIns="50800" rtlCol="0" anchor="t"/>
            <a:lstStyle/>
            <a:p>
              <a:pPr algn="ctr">
                <a:lnSpc>
                  <a:spcPts val="11999"/>
                </a:lnSpc>
              </a:pPr>
              <a:r>
                <a:rPr lang="en-US" sz="9999">
                  <a:solidFill>
                    <a:schemeClr val="bg1"/>
                  </a:solidFill>
                  <a:latin typeface="Apricots"/>
                  <a:ea typeface="Apricots"/>
                  <a:cs typeface="Apricots"/>
                  <a:sym typeface="Apricots"/>
                </a:rPr>
                <a:t>Thank You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6005" y="173728"/>
            <a:ext cx="1709945" cy="170994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 13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4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5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1207644" y="9559957"/>
            <a:ext cx="19858792" cy="735463"/>
            <a:chOff x="0" y="0"/>
            <a:chExt cx="26478389" cy="9806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Freeform 18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2026 - 03 - 09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16962" y="9531382"/>
            <a:ext cx="28982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4000">
              <a:srgbClr val="FFFFFF">
                <a:alpha val="100000"/>
              </a:srgbClr>
            </a:gs>
            <a:gs pos="83000">
              <a:srgbClr val="D9D9D9">
                <a:alpha val="100000"/>
              </a:srgbClr>
            </a:gs>
            <a:gs pos="100000">
              <a:srgbClr val="808080">
                <a:alpha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">
            <a:extLst>
              <a:ext uri="{FF2B5EF4-FFF2-40B4-BE49-F238E27FC236}">
                <a16:creationId xmlns:a16="http://schemas.microsoft.com/office/drawing/2014/main" id="{FCCCABAD-42AF-D5C0-E5A8-BD439ECD7EE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19864" y="240510"/>
            <a:ext cx="7648271" cy="1072868"/>
            <a:chOff x="0" y="-9525"/>
            <a:chExt cx="10197694" cy="1430490"/>
          </a:xfrm>
        </p:grpSpPr>
        <p:sp>
          <p:nvSpPr>
            <p:cNvPr id="4" name="Freeform 4"/>
            <p:cNvSpPr/>
            <p:nvPr/>
          </p:nvSpPr>
          <p:spPr>
            <a:xfrm>
              <a:off x="25400" y="25400"/>
              <a:ext cx="10146919" cy="1370203"/>
            </a:xfrm>
            <a:custGeom>
              <a:avLst/>
              <a:gdLst/>
              <a:ahLst/>
              <a:cxnLst/>
              <a:rect l="l" t="t" r="r" b="b"/>
              <a:pathLst>
                <a:path w="10146919" h="1370203">
                  <a:moveTo>
                    <a:pt x="0" y="0"/>
                  </a:moveTo>
                  <a:lnTo>
                    <a:pt x="10146919" y="0"/>
                  </a:lnTo>
                  <a:lnTo>
                    <a:pt x="10146919" y="1370203"/>
                  </a:lnTo>
                  <a:lnTo>
                    <a:pt x="0" y="1370203"/>
                  </a:lnTo>
                  <a:close/>
                </a:path>
              </a:pathLst>
            </a:custGeom>
            <a:solidFill>
              <a:srgbClr val="07242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0197694" cy="143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040"/>
                </a:lnSpc>
              </a:pPr>
              <a:endParaRPr dirty="0"/>
            </a:p>
            <a:p>
              <a:pPr algn="l">
                <a:lnSpc>
                  <a:spcPts val="5040"/>
                </a:lnSpc>
              </a:pPr>
              <a:endParaRPr dirty="0"/>
            </a:p>
            <a:p>
              <a:pPr algn="l">
                <a:lnSpc>
                  <a:spcPts val="5040"/>
                </a:lnSpc>
              </a:pPr>
              <a:endParaRPr dirty="0"/>
            </a:p>
            <a:p>
              <a:pPr algn="ctr">
                <a:lnSpc>
                  <a:spcPts val="5040"/>
                </a:lnSpc>
              </a:pPr>
              <a:r>
                <a:rPr lang="en-US" sz="4200" b="1" dirty="0">
                  <a:solidFill>
                    <a:srgbClr val="5FF3CA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Group Members - Component</a:t>
              </a:r>
            </a:p>
            <a:p>
              <a:pPr algn="l">
                <a:lnSpc>
                  <a:spcPts val="5040"/>
                </a:lnSpc>
              </a:pPr>
              <a:endParaRPr lang="en-US" sz="4200" b="1" dirty="0">
                <a:solidFill>
                  <a:srgbClr val="5FF3C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5040"/>
                </a:lnSpc>
              </a:pPr>
              <a:endParaRPr lang="en-US" sz="4200" b="1" dirty="0">
                <a:solidFill>
                  <a:srgbClr val="5FF3C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5040"/>
                </a:lnSpc>
              </a:pPr>
              <a:endParaRPr lang="en-US" sz="4200" b="1" dirty="0">
                <a:solidFill>
                  <a:srgbClr val="5FF3CA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6005" y="173728"/>
            <a:ext cx="1709945" cy="170994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43200" y="1794146"/>
            <a:ext cx="13876759" cy="4842112"/>
            <a:chOff x="0" y="0"/>
            <a:chExt cx="18502346" cy="6456149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8006258" y="527023"/>
              <a:ext cx="503085" cy="901814"/>
              <a:chOff x="0" y="0"/>
              <a:chExt cx="503085" cy="90181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5400" y="25400"/>
                <a:ext cx="452247" cy="851027"/>
              </a:xfrm>
              <a:custGeom>
                <a:avLst/>
                <a:gdLst/>
                <a:ahLst/>
                <a:cxnLst/>
                <a:rect l="l" t="t" r="r" b="b"/>
                <a:pathLst>
                  <a:path w="452247" h="851027">
                    <a:moveTo>
                      <a:pt x="0" y="613664"/>
                    </a:moveTo>
                    <a:lnTo>
                      <a:pt x="113030" y="613664"/>
                    </a:lnTo>
                    <a:lnTo>
                      <a:pt x="113030" y="0"/>
                    </a:lnTo>
                    <a:lnTo>
                      <a:pt x="339217" y="0"/>
                    </a:lnTo>
                    <a:lnTo>
                      <a:pt x="339217" y="613664"/>
                    </a:lnTo>
                    <a:lnTo>
                      <a:pt x="452247" y="613664"/>
                    </a:lnTo>
                    <a:lnTo>
                      <a:pt x="226187" y="85102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2" y="0"/>
                <a:ext cx="503079" cy="901827"/>
              </a:xfrm>
              <a:custGeom>
                <a:avLst/>
                <a:gdLst/>
                <a:ahLst/>
                <a:cxnLst/>
                <a:rect l="l" t="t" r="r" b="b"/>
                <a:pathLst>
                  <a:path w="503079" h="901827">
                    <a:moveTo>
                      <a:pt x="25388" y="613664"/>
                    </a:moveTo>
                    <a:lnTo>
                      <a:pt x="138418" y="613664"/>
                    </a:lnTo>
                    <a:lnTo>
                      <a:pt x="138418" y="639064"/>
                    </a:lnTo>
                    <a:lnTo>
                      <a:pt x="113018" y="639064"/>
                    </a:lnTo>
                    <a:lnTo>
                      <a:pt x="113018" y="25400"/>
                    </a:lnTo>
                    <a:cubicBezTo>
                      <a:pt x="113018" y="11430"/>
                      <a:pt x="124448" y="0"/>
                      <a:pt x="138418" y="0"/>
                    </a:cubicBezTo>
                    <a:lnTo>
                      <a:pt x="364605" y="0"/>
                    </a:lnTo>
                    <a:cubicBezTo>
                      <a:pt x="378575" y="0"/>
                      <a:pt x="390005" y="11430"/>
                      <a:pt x="390005" y="25400"/>
                    </a:cubicBezTo>
                    <a:lnTo>
                      <a:pt x="390005" y="639064"/>
                    </a:lnTo>
                    <a:lnTo>
                      <a:pt x="364605" y="639064"/>
                    </a:lnTo>
                    <a:lnTo>
                      <a:pt x="364605" y="613664"/>
                    </a:lnTo>
                    <a:lnTo>
                      <a:pt x="477635" y="613664"/>
                    </a:lnTo>
                    <a:cubicBezTo>
                      <a:pt x="487795" y="613664"/>
                      <a:pt x="496939" y="619760"/>
                      <a:pt x="501003" y="629031"/>
                    </a:cubicBezTo>
                    <a:cubicBezTo>
                      <a:pt x="505067" y="638302"/>
                      <a:pt x="503035" y="649224"/>
                      <a:pt x="496050" y="656590"/>
                    </a:cubicBezTo>
                    <a:lnTo>
                      <a:pt x="269863" y="893953"/>
                    </a:lnTo>
                    <a:cubicBezTo>
                      <a:pt x="265037" y="899033"/>
                      <a:pt x="258433" y="901827"/>
                      <a:pt x="251448" y="901827"/>
                    </a:cubicBezTo>
                    <a:cubicBezTo>
                      <a:pt x="244463" y="901827"/>
                      <a:pt x="237859" y="899033"/>
                      <a:pt x="233033" y="893953"/>
                    </a:cubicBezTo>
                    <a:lnTo>
                      <a:pt x="6973" y="656590"/>
                    </a:lnTo>
                    <a:cubicBezTo>
                      <a:pt x="-12" y="649224"/>
                      <a:pt x="-1917" y="638429"/>
                      <a:pt x="2020" y="629031"/>
                    </a:cubicBezTo>
                    <a:cubicBezTo>
                      <a:pt x="5957" y="619633"/>
                      <a:pt x="15228" y="613664"/>
                      <a:pt x="25388" y="613664"/>
                    </a:cubicBezTo>
                    <a:moveTo>
                      <a:pt x="25388" y="664464"/>
                    </a:moveTo>
                    <a:lnTo>
                      <a:pt x="25388" y="639064"/>
                    </a:lnTo>
                    <a:lnTo>
                      <a:pt x="43803" y="621538"/>
                    </a:lnTo>
                    <a:lnTo>
                      <a:pt x="269863" y="858901"/>
                    </a:lnTo>
                    <a:lnTo>
                      <a:pt x="251448" y="876427"/>
                    </a:lnTo>
                    <a:lnTo>
                      <a:pt x="233033" y="858901"/>
                    </a:lnTo>
                    <a:lnTo>
                      <a:pt x="459220" y="621538"/>
                    </a:lnTo>
                    <a:lnTo>
                      <a:pt x="477635" y="639064"/>
                    </a:lnTo>
                    <a:lnTo>
                      <a:pt x="477635" y="664464"/>
                    </a:lnTo>
                    <a:lnTo>
                      <a:pt x="364605" y="664464"/>
                    </a:lnTo>
                    <a:cubicBezTo>
                      <a:pt x="350635" y="664464"/>
                      <a:pt x="339205" y="653034"/>
                      <a:pt x="339205" y="639064"/>
                    </a:cubicBezTo>
                    <a:lnTo>
                      <a:pt x="339205" y="25400"/>
                    </a:lnTo>
                    <a:lnTo>
                      <a:pt x="364605" y="25400"/>
                    </a:lnTo>
                    <a:lnTo>
                      <a:pt x="364605" y="50800"/>
                    </a:lnTo>
                    <a:lnTo>
                      <a:pt x="138418" y="50800"/>
                    </a:lnTo>
                    <a:lnTo>
                      <a:pt x="138418" y="25400"/>
                    </a:lnTo>
                    <a:lnTo>
                      <a:pt x="163818" y="25400"/>
                    </a:lnTo>
                    <a:lnTo>
                      <a:pt x="163818" y="639064"/>
                    </a:lnTo>
                    <a:cubicBezTo>
                      <a:pt x="163818" y="653034"/>
                      <a:pt x="152388" y="664464"/>
                      <a:pt x="138418" y="664464"/>
                    </a:cubicBezTo>
                    <a:lnTo>
                      <a:pt x="25388" y="664464"/>
                    </a:lnTo>
                    <a:close/>
                  </a:path>
                </a:pathLst>
              </a:custGeom>
              <a:solidFill>
                <a:srgbClr val="0D0D0D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337196"/>
              <a:ext cx="7464323" cy="1230668"/>
              <a:chOff x="0" y="0"/>
              <a:chExt cx="7464323" cy="123066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25400" y="25400"/>
                <a:ext cx="7413498" cy="1179830"/>
              </a:xfrm>
              <a:custGeom>
                <a:avLst/>
                <a:gdLst/>
                <a:ahLst/>
                <a:cxnLst/>
                <a:rect l="l" t="t" r="r" b="b"/>
                <a:pathLst>
                  <a:path w="7413498" h="1179830">
                    <a:moveTo>
                      <a:pt x="0" y="0"/>
                    </a:moveTo>
                    <a:lnTo>
                      <a:pt x="7413498" y="0"/>
                    </a:lnTo>
                    <a:lnTo>
                      <a:pt x="7413498" y="1179830"/>
                    </a:lnTo>
                    <a:lnTo>
                      <a:pt x="0" y="1179830"/>
                    </a:lnTo>
                    <a:close/>
                  </a:path>
                </a:pathLst>
              </a:custGeom>
              <a:solidFill>
                <a:srgbClr val="CCD5EA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7464298" cy="1230630"/>
              </a:xfrm>
              <a:custGeom>
                <a:avLst/>
                <a:gdLst/>
                <a:ahLst/>
                <a:cxnLst/>
                <a:rect l="l" t="t" r="r" b="b"/>
                <a:pathLst>
                  <a:path w="7464298" h="1230630">
                    <a:moveTo>
                      <a:pt x="25400" y="0"/>
                    </a:moveTo>
                    <a:lnTo>
                      <a:pt x="7438898" y="0"/>
                    </a:lnTo>
                    <a:cubicBezTo>
                      <a:pt x="7452868" y="0"/>
                      <a:pt x="7464298" y="11430"/>
                      <a:pt x="7464298" y="25400"/>
                    </a:cubicBezTo>
                    <a:lnTo>
                      <a:pt x="7464298" y="1205230"/>
                    </a:lnTo>
                    <a:cubicBezTo>
                      <a:pt x="7464298" y="1219200"/>
                      <a:pt x="7452868" y="1230630"/>
                      <a:pt x="7438898" y="1230630"/>
                    </a:cubicBezTo>
                    <a:lnTo>
                      <a:pt x="25400" y="1230630"/>
                    </a:lnTo>
                    <a:cubicBezTo>
                      <a:pt x="11430" y="1230630"/>
                      <a:pt x="0" y="1219200"/>
                      <a:pt x="0" y="1205230"/>
                    </a:cubicBezTo>
                    <a:lnTo>
                      <a:pt x="0" y="25400"/>
                    </a:lnTo>
                    <a:cubicBezTo>
                      <a:pt x="0" y="11430"/>
                      <a:pt x="11430" y="0"/>
                      <a:pt x="25400" y="0"/>
                    </a:cubicBezTo>
                    <a:moveTo>
                      <a:pt x="25400" y="50800"/>
                    </a:moveTo>
                    <a:lnTo>
                      <a:pt x="25400" y="25400"/>
                    </a:lnTo>
                    <a:lnTo>
                      <a:pt x="50800" y="25400"/>
                    </a:lnTo>
                    <a:lnTo>
                      <a:pt x="50800" y="1205230"/>
                    </a:lnTo>
                    <a:lnTo>
                      <a:pt x="25400" y="1205230"/>
                    </a:lnTo>
                    <a:lnTo>
                      <a:pt x="25400" y="1179830"/>
                    </a:lnTo>
                    <a:lnTo>
                      <a:pt x="7438898" y="1179830"/>
                    </a:lnTo>
                    <a:lnTo>
                      <a:pt x="7438898" y="1205230"/>
                    </a:lnTo>
                    <a:lnTo>
                      <a:pt x="7413498" y="1205230"/>
                    </a:lnTo>
                    <a:lnTo>
                      <a:pt x="7413498" y="25400"/>
                    </a:lnTo>
                    <a:lnTo>
                      <a:pt x="7438898" y="25400"/>
                    </a:lnTo>
                    <a:lnTo>
                      <a:pt x="7438898" y="50800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rgbClr val="022B5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7464323" cy="12497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1">
                    <a:solidFill>
                      <a:srgbClr val="072428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UKASHA MMM – IT22904232 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333" y="1917172"/>
              <a:ext cx="7464323" cy="1230668"/>
              <a:chOff x="0" y="0"/>
              <a:chExt cx="7464323" cy="123066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5400" y="25400"/>
                <a:ext cx="7413498" cy="1179830"/>
              </a:xfrm>
              <a:custGeom>
                <a:avLst/>
                <a:gdLst/>
                <a:ahLst/>
                <a:cxnLst/>
                <a:rect l="l" t="t" r="r" b="b"/>
                <a:pathLst>
                  <a:path w="7413498" h="1179830">
                    <a:moveTo>
                      <a:pt x="0" y="0"/>
                    </a:moveTo>
                    <a:lnTo>
                      <a:pt x="7413498" y="0"/>
                    </a:lnTo>
                    <a:lnTo>
                      <a:pt x="7413498" y="1179830"/>
                    </a:lnTo>
                    <a:lnTo>
                      <a:pt x="0" y="1179830"/>
                    </a:lnTo>
                    <a:close/>
                  </a:path>
                </a:pathLst>
              </a:custGeom>
              <a:solidFill>
                <a:srgbClr val="CCD5EA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7464298" cy="1230630"/>
              </a:xfrm>
              <a:custGeom>
                <a:avLst/>
                <a:gdLst/>
                <a:ahLst/>
                <a:cxnLst/>
                <a:rect l="l" t="t" r="r" b="b"/>
                <a:pathLst>
                  <a:path w="7464298" h="1230630">
                    <a:moveTo>
                      <a:pt x="25400" y="0"/>
                    </a:moveTo>
                    <a:lnTo>
                      <a:pt x="7438898" y="0"/>
                    </a:lnTo>
                    <a:cubicBezTo>
                      <a:pt x="7452868" y="0"/>
                      <a:pt x="7464298" y="11430"/>
                      <a:pt x="7464298" y="25400"/>
                    </a:cubicBezTo>
                    <a:lnTo>
                      <a:pt x="7464298" y="1205230"/>
                    </a:lnTo>
                    <a:cubicBezTo>
                      <a:pt x="7464298" y="1219200"/>
                      <a:pt x="7452868" y="1230630"/>
                      <a:pt x="7438898" y="1230630"/>
                    </a:cubicBezTo>
                    <a:lnTo>
                      <a:pt x="25400" y="1230630"/>
                    </a:lnTo>
                    <a:cubicBezTo>
                      <a:pt x="11430" y="1230630"/>
                      <a:pt x="0" y="1219200"/>
                      <a:pt x="0" y="1205230"/>
                    </a:cubicBezTo>
                    <a:lnTo>
                      <a:pt x="0" y="25400"/>
                    </a:lnTo>
                    <a:cubicBezTo>
                      <a:pt x="0" y="11430"/>
                      <a:pt x="11430" y="0"/>
                      <a:pt x="25400" y="0"/>
                    </a:cubicBezTo>
                    <a:moveTo>
                      <a:pt x="25400" y="50800"/>
                    </a:moveTo>
                    <a:lnTo>
                      <a:pt x="25400" y="25400"/>
                    </a:lnTo>
                    <a:lnTo>
                      <a:pt x="50800" y="25400"/>
                    </a:lnTo>
                    <a:lnTo>
                      <a:pt x="50800" y="1205230"/>
                    </a:lnTo>
                    <a:lnTo>
                      <a:pt x="25400" y="1205230"/>
                    </a:lnTo>
                    <a:lnTo>
                      <a:pt x="25400" y="1179830"/>
                    </a:lnTo>
                    <a:lnTo>
                      <a:pt x="7438898" y="1179830"/>
                    </a:lnTo>
                    <a:lnTo>
                      <a:pt x="7438898" y="1205230"/>
                    </a:lnTo>
                    <a:lnTo>
                      <a:pt x="7413498" y="1205230"/>
                    </a:lnTo>
                    <a:lnTo>
                      <a:pt x="7413498" y="25400"/>
                    </a:lnTo>
                    <a:lnTo>
                      <a:pt x="7438898" y="25400"/>
                    </a:lnTo>
                    <a:lnTo>
                      <a:pt x="7438898" y="50800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rgbClr val="022B5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7464323" cy="12497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1">
                    <a:solidFill>
                      <a:srgbClr val="072428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FIRAZ M MN - IT22034304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5733" y="5089708"/>
              <a:ext cx="7464323" cy="1230668"/>
              <a:chOff x="0" y="0"/>
              <a:chExt cx="7464323" cy="123066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25400" y="25400"/>
                <a:ext cx="7413498" cy="1179830"/>
              </a:xfrm>
              <a:custGeom>
                <a:avLst/>
                <a:gdLst/>
                <a:ahLst/>
                <a:cxnLst/>
                <a:rect l="l" t="t" r="r" b="b"/>
                <a:pathLst>
                  <a:path w="7413498" h="1179830">
                    <a:moveTo>
                      <a:pt x="0" y="0"/>
                    </a:moveTo>
                    <a:lnTo>
                      <a:pt x="7413498" y="0"/>
                    </a:lnTo>
                    <a:lnTo>
                      <a:pt x="7413498" y="1179830"/>
                    </a:lnTo>
                    <a:lnTo>
                      <a:pt x="0" y="1179830"/>
                    </a:lnTo>
                    <a:close/>
                  </a:path>
                </a:pathLst>
              </a:custGeom>
              <a:solidFill>
                <a:srgbClr val="CCD5EA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7464298" cy="1230630"/>
              </a:xfrm>
              <a:custGeom>
                <a:avLst/>
                <a:gdLst/>
                <a:ahLst/>
                <a:cxnLst/>
                <a:rect l="l" t="t" r="r" b="b"/>
                <a:pathLst>
                  <a:path w="7464298" h="1230630">
                    <a:moveTo>
                      <a:pt x="25400" y="0"/>
                    </a:moveTo>
                    <a:lnTo>
                      <a:pt x="7438898" y="0"/>
                    </a:lnTo>
                    <a:cubicBezTo>
                      <a:pt x="7452868" y="0"/>
                      <a:pt x="7464298" y="11430"/>
                      <a:pt x="7464298" y="25400"/>
                    </a:cubicBezTo>
                    <a:lnTo>
                      <a:pt x="7464298" y="1205230"/>
                    </a:lnTo>
                    <a:cubicBezTo>
                      <a:pt x="7464298" y="1219200"/>
                      <a:pt x="7452868" y="1230630"/>
                      <a:pt x="7438898" y="1230630"/>
                    </a:cubicBezTo>
                    <a:lnTo>
                      <a:pt x="25400" y="1230630"/>
                    </a:lnTo>
                    <a:cubicBezTo>
                      <a:pt x="11430" y="1230630"/>
                      <a:pt x="0" y="1219200"/>
                      <a:pt x="0" y="1205230"/>
                    </a:cubicBezTo>
                    <a:lnTo>
                      <a:pt x="0" y="25400"/>
                    </a:lnTo>
                    <a:cubicBezTo>
                      <a:pt x="0" y="11430"/>
                      <a:pt x="11430" y="0"/>
                      <a:pt x="25400" y="0"/>
                    </a:cubicBezTo>
                    <a:moveTo>
                      <a:pt x="25400" y="50800"/>
                    </a:moveTo>
                    <a:lnTo>
                      <a:pt x="25400" y="25400"/>
                    </a:lnTo>
                    <a:lnTo>
                      <a:pt x="50800" y="25400"/>
                    </a:lnTo>
                    <a:lnTo>
                      <a:pt x="50800" y="1205230"/>
                    </a:lnTo>
                    <a:lnTo>
                      <a:pt x="25400" y="1205230"/>
                    </a:lnTo>
                    <a:lnTo>
                      <a:pt x="25400" y="1179830"/>
                    </a:lnTo>
                    <a:lnTo>
                      <a:pt x="7438898" y="1179830"/>
                    </a:lnTo>
                    <a:lnTo>
                      <a:pt x="7438898" y="1205230"/>
                    </a:lnTo>
                    <a:lnTo>
                      <a:pt x="7413498" y="1205230"/>
                    </a:lnTo>
                    <a:lnTo>
                      <a:pt x="7413498" y="25400"/>
                    </a:lnTo>
                    <a:lnTo>
                      <a:pt x="7438898" y="25400"/>
                    </a:lnTo>
                    <a:lnTo>
                      <a:pt x="7438898" y="50800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rgbClr val="022B5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7464323" cy="12497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1">
                    <a:solidFill>
                      <a:srgbClr val="072428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AGMK GUNASEKARA - IT22587138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0333" y="3503440"/>
              <a:ext cx="7464323" cy="1230668"/>
              <a:chOff x="0" y="0"/>
              <a:chExt cx="7464323" cy="1230668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25400" y="25400"/>
                <a:ext cx="7413498" cy="1179830"/>
              </a:xfrm>
              <a:custGeom>
                <a:avLst/>
                <a:gdLst/>
                <a:ahLst/>
                <a:cxnLst/>
                <a:rect l="l" t="t" r="r" b="b"/>
                <a:pathLst>
                  <a:path w="7413498" h="1179830">
                    <a:moveTo>
                      <a:pt x="0" y="0"/>
                    </a:moveTo>
                    <a:lnTo>
                      <a:pt x="7413498" y="0"/>
                    </a:lnTo>
                    <a:lnTo>
                      <a:pt x="7413498" y="1179830"/>
                    </a:lnTo>
                    <a:lnTo>
                      <a:pt x="0" y="1179830"/>
                    </a:lnTo>
                    <a:close/>
                  </a:path>
                </a:pathLst>
              </a:custGeom>
              <a:solidFill>
                <a:srgbClr val="CCD5EA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0"/>
                <a:ext cx="7464298" cy="1230630"/>
              </a:xfrm>
              <a:custGeom>
                <a:avLst/>
                <a:gdLst/>
                <a:ahLst/>
                <a:cxnLst/>
                <a:rect l="l" t="t" r="r" b="b"/>
                <a:pathLst>
                  <a:path w="7464298" h="1230630">
                    <a:moveTo>
                      <a:pt x="25400" y="0"/>
                    </a:moveTo>
                    <a:lnTo>
                      <a:pt x="7438898" y="0"/>
                    </a:lnTo>
                    <a:cubicBezTo>
                      <a:pt x="7452868" y="0"/>
                      <a:pt x="7464298" y="11430"/>
                      <a:pt x="7464298" y="25400"/>
                    </a:cubicBezTo>
                    <a:lnTo>
                      <a:pt x="7464298" y="1205230"/>
                    </a:lnTo>
                    <a:cubicBezTo>
                      <a:pt x="7464298" y="1219200"/>
                      <a:pt x="7452868" y="1230630"/>
                      <a:pt x="7438898" y="1230630"/>
                    </a:cubicBezTo>
                    <a:lnTo>
                      <a:pt x="25400" y="1230630"/>
                    </a:lnTo>
                    <a:cubicBezTo>
                      <a:pt x="11430" y="1230630"/>
                      <a:pt x="0" y="1219200"/>
                      <a:pt x="0" y="1205230"/>
                    </a:cubicBezTo>
                    <a:lnTo>
                      <a:pt x="0" y="25400"/>
                    </a:lnTo>
                    <a:cubicBezTo>
                      <a:pt x="0" y="11430"/>
                      <a:pt x="11430" y="0"/>
                      <a:pt x="25400" y="0"/>
                    </a:cubicBezTo>
                    <a:moveTo>
                      <a:pt x="25400" y="50800"/>
                    </a:moveTo>
                    <a:lnTo>
                      <a:pt x="25400" y="25400"/>
                    </a:lnTo>
                    <a:lnTo>
                      <a:pt x="50800" y="25400"/>
                    </a:lnTo>
                    <a:lnTo>
                      <a:pt x="50800" y="1205230"/>
                    </a:lnTo>
                    <a:lnTo>
                      <a:pt x="25400" y="1205230"/>
                    </a:lnTo>
                    <a:lnTo>
                      <a:pt x="25400" y="1179830"/>
                    </a:lnTo>
                    <a:lnTo>
                      <a:pt x="7438898" y="1179830"/>
                    </a:lnTo>
                    <a:lnTo>
                      <a:pt x="7438898" y="1205230"/>
                    </a:lnTo>
                    <a:lnTo>
                      <a:pt x="7413498" y="1205230"/>
                    </a:lnTo>
                    <a:lnTo>
                      <a:pt x="7413498" y="25400"/>
                    </a:lnTo>
                    <a:lnTo>
                      <a:pt x="7438898" y="25400"/>
                    </a:lnTo>
                    <a:lnTo>
                      <a:pt x="7438898" y="50800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rgbClr val="022B52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7464323" cy="12497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en-US" sz="2100" b="1">
                    <a:solidFill>
                      <a:srgbClr val="072428"/>
                    </a:solidFill>
                    <a:latin typeface="Cambria Bold"/>
                    <a:ea typeface="Cambria Bold"/>
                    <a:cs typeface="Cambria Bold"/>
                    <a:sym typeface="Cambria Bold"/>
                  </a:rPr>
                  <a:t>BASHEER MS - IT22031570</a:t>
                </a:r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16200000">
              <a:off x="8031683" y="2107011"/>
              <a:ext cx="452247" cy="851027"/>
            </a:xfrm>
            <a:custGeom>
              <a:avLst/>
              <a:gdLst/>
              <a:ahLst/>
              <a:cxnLst/>
              <a:rect l="l" t="t" r="r" b="b"/>
              <a:pathLst>
                <a:path w="452247" h="851027">
                  <a:moveTo>
                    <a:pt x="0" y="613664"/>
                  </a:moveTo>
                  <a:lnTo>
                    <a:pt x="113030" y="613664"/>
                  </a:lnTo>
                  <a:lnTo>
                    <a:pt x="113030" y="0"/>
                  </a:lnTo>
                  <a:lnTo>
                    <a:pt x="339217" y="0"/>
                  </a:lnTo>
                  <a:lnTo>
                    <a:pt x="339217" y="613664"/>
                  </a:lnTo>
                  <a:lnTo>
                    <a:pt x="452247" y="613664"/>
                  </a:lnTo>
                  <a:lnTo>
                    <a:pt x="226187" y="851027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16200000">
              <a:off x="8006267" y="5149622"/>
              <a:ext cx="503079" cy="901827"/>
            </a:xfrm>
            <a:custGeom>
              <a:avLst/>
              <a:gdLst/>
              <a:ahLst/>
              <a:cxnLst/>
              <a:rect l="l" t="t" r="r" b="b"/>
              <a:pathLst>
                <a:path w="503079" h="901827">
                  <a:moveTo>
                    <a:pt x="25388" y="613664"/>
                  </a:moveTo>
                  <a:lnTo>
                    <a:pt x="138418" y="613664"/>
                  </a:lnTo>
                  <a:lnTo>
                    <a:pt x="138418" y="639064"/>
                  </a:lnTo>
                  <a:lnTo>
                    <a:pt x="113018" y="639064"/>
                  </a:lnTo>
                  <a:lnTo>
                    <a:pt x="113018" y="25400"/>
                  </a:lnTo>
                  <a:cubicBezTo>
                    <a:pt x="113018" y="11430"/>
                    <a:pt x="124448" y="0"/>
                    <a:pt x="138418" y="0"/>
                  </a:cubicBezTo>
                  <a:lnTo>
                    <a:pt x="364605" y="0"/>
                  </a:lnTo>
                  <a:cubicBezTo>
                    <a:pt x="378575" y="0"/>
                    <a:pt x="390005" y="11430"/>
                    <a:pt x="390005" y="25400"/>
                  </a:cubicBezTo>
                  <a:lnTo>
                    <a:pt x="390005" y="639064"/>
                  </a:lnTo>
                  <a:lnTo>
                    <a:pt x="364605" y="639064"/>
                  </a:lnTo>
                  <a:lnTo>
                    <a:pt x="364605" y="613664"/>
                  </a:lnTo>
                  <a:lnTo>
                    <a:pt x="477635" y="613664"/>
                  </a:lnTo>
                  <a:cubicBezTo>
                    <a:pt x="487795" y="613664"/>
                    <a:pt x="496939" y="619760"/>
                    <a:pt x="501003" y="629031"/>
                  </a:cubicBezTo>
                  <a:cubicBezTo>
                    <a:pt x="505067" y="638302"/>
                    <a:pt x="503035" y="649224"/>
                    <a:pt x="496050" y="656590"/>
                  </a:cubicBezTo>
                  <a:lnTo>
                    <a:pt x="269863" y="893953"/>
                  </a:lnTo>
                  <a:cubicBezTo>
                    <a:pt x="265037" y="899033"/>
                    <a:pt x="258433" y="901827"/>
                    <a:pt x="251448" y="901827"/>
                  </a:cubicBezTo>
                  <a:cubicBezTo>
                    <a:pt x="244463" y="901827"/>
                    <a:pt x="237859" y="899033"/>
                    <a:pt x="233033" y="893953"/>
                  </a:cubicBezTo>
                  <a:lnTo>
                    <a:pt x="6973" y="656590"/>
                  </a:lnTo>
                  <a:cubicBezTo>
                    <a:pt x="-12" y="649224"/>
                    <a:pt x="-1917" y="638429"/>
                    <a:pt x="2020" y="629031"/>
                  </a:cubicBezTo>
                  <a:cubicBezTo>
                    <a:pt x="5957" y="619633"/>
                    <a:pt x="15228" y="613664"/>
                    <a:pt x="25388" y="613664"/>
                  </a:cubicBezTo>
                  <a:moveTo>
                    <a:pt x="25388" y="664464"/>
                  </a:moveTo>
                  <a:lnTo>
                    <a:pt x="25388" y="639064"/>
                  </a:lnTo>
                  <a:lnTo>
                    <a:pt x="43803" y="621538"/>
                  </a:lnTo>
                  <a:lnTo>
                    <a:pt x="269863" y="858901"/>
                  </a:lnTo>
                  <a:lnTo>
                    <a:pt x="251448" y="876427"/>
                  </a:lnTo>
                  <a:lnTo>
                    <a:pt x="233033" y="858901"/>
                  </a:lnTo>
                  <a:lnTo>
                    <a:pt x="459220" y="621538"/>
                  </a:lnTo>
                  <a:lnTo>
                    <a:pt x="477635" y="639064"/>
                  </a:lnTo>
                  <a:lnTo>
                    <a:pt x="477635" y="664464"/>
                  </a:lnTo>
                  <a:lnTo>
                    <a:pt x="364605" y="664464"/>
                  </a:lnTo>
                  <a:cubicBezTo>
                    <a:pt x="350635" y="664464"/>
                    <a:pt x="339205" y="653034"/>
                    <a:pt x="339205" y="639064"/>
                  </a:cubicBezTo>
                  <a:lnTo>
                    <a:pt x="339205" y="25400"/>
                  </a:lnTo>
                  <a:lnTo>
                    <a:pt x="364605" y="25400"/>
                  </a:lnTo>
                  <a:lnTo>
                    <a:pt x="364605" y="50800"/>
                  </a:lnTo>
                  <a:lnTo>
                    <a:pt x="138418" y="50800"/>
                  </a:lnTo>
                  <a:lnTo>
                    <a:pt x="138418" y="25400"/>
                  </a:lnTo>
                  <a:lnTo>
                    <a:pt x="163818" y="25400"/>
                  </a:lnTo>
                  <a:lnTo>
                    <a:pt x="163818" y="639064"/>
                  </a:lnTo>
                  <a:cubicBezTo>
                    <a:pt x="163818" y="653034"/>
                    <a:pt x="152388" y="664464"/>
                    <a:pt x="138418" y="664464"/>
                  </a:cubicBezTo>
                  <a:lnTo>
                    <a:pt x="25388" y="664464"/>
                  </a:lnTo>
                  <a:close/>
                </a:path>
              </a:pathLst>
            </a:custGeom>
            <a:solidFill>
              <a:srgbClr val="0D0D0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8884513" y="3313717"/>
              <a:ext cx="9019814" cy="1488666"/>
            </a:xfrm>
            <a:custGeom>
              <a:avLst/>
              <a:gdLst/>
              <a:ahLst/>
              <a:cxnLst/>
              <a:rect l="l" t="t" r="r" b="b"/>
              <a:pathLst>
                <a:path w="9019814" h="1488666">
                  <a:moveTo>
                    <a:pt x="0" y="0"/>
                  </a:moveTo>
                  <a:lnTo>
                    <a:pt x="9019814" y="0"/>
                  </a:lnTo>
                  <a:lnTo>
                    <a:pt x="9019814" y="1488666"/>
                  </a:lnTo>
                  <a:lnTo>
                    <a:pt x="0" y="148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75011" r="-43519"/>
              </a:stretch>
            </a:blip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258357" y="3422164"/>
              <a:ext cx="9243989" cy="117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Adaptive Incident Correlation Engine</a:t>
              </a:r>
            </a:p>
            <a:p>
              <a:pPr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– AICE 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8884513" y="4967483"/>
              <a:ext cx="9019814" cy="1488666"/>
            </a:xfrm>
            <a:custGeom>
              <a:avLst/>
              <a:gdLst/>
              <a:ahLst/>
              <a:cxnLst/>
              <a:rect l="l" t="t" r="r" b="b"/>
              <a:pathLst>
                <a:path w="9019814" h="1488666">
                  <a:moveTo>
                    <a:pt x="0" y="0"/>
                  </a:moveTo>
                  <a:lnTo>
                    <a:pt x="9019814" y="0"/>
                  </a:lnTo>
                  <a:lnTo>
                    <a:pt x="9019814" y="1488666"/>
                  </a:lnTo>
                  <a:lnTo>
                    <a:pt x="0" y="148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75011" r="-43519"/>
              </a:stretch>
            </a:blip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284663" y="5371926"/>
              <a:ext cx="644568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b="1" u="none" strike="noStrike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Automated Response System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8910820" y="1659950"/>
              <a:ext cx="9019814" cy="1488666"/>
            </a:xfrm>
            <a:custGeom>
              <a:avLst/>
              <a:gdLst/>
              <a:ahLst/>
              <a:cxnLst/>
              <a:rect l="l" t="t" r="r" b="b"/>
              <a:pathLst>
                <a:path w="9019814" h="1488666">
                  <a:moveTo>
                    <a:pt x="0" y="0"/>
                  </a:moveTo>
                  <a:lnTo>
                    <a:pt x="9019814" y="0"/>
                  </a:lnTo>
                  <a:lnTo>
                    <a:pt x="9019814" y="1488667"/>
                  </a:lnTo>
                  <a:lnTo>
                    <a:pt x="0" y="1488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75011" r="-43519"/>
              </a:stretch>
            </a:blip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337277" y="2101441"/>
              <a:ext cx="6549737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b="1" u="none" strike="noStrike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AI Threat Intelligence Engine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8884513" y="0"/>
              <a:ext cx="9019814" cy="1488666"/>
            </a:xfrm>
            <a:custGeom>
              <a:avLst/>
              <a:gdLst/>
              <a:ahLst/>
              <a:cxnLst/>
              <a:rect l="l" t="t" r="r" b="b"/>
              <a:pathLst>
                <a:path w="9019814" h="1488666">
                  <a:moveTo>
                    <a:pt x="0" y="0"/>
                  </a:moveTo>
                  <a:lnTo>
                    <a:pt x="9019814" y="0"/>
                  </a:lnTo>
                  <a:lnTo>
                    <a:pt x="9019814" y="1488666"/>
                  </a:lnTo>
                  <a:lnTo>
                    <a:pt x="0" y="1488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75011" r="-43519"/>
              </a:stretch>
            </a:blip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9337277" y="443925"/>
              <a:ext cx="4337916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79"/>
                </a:lnSpc>
                <a:spcBef>
                  <a:spcPct val="0"/>
                </a:spcBef>
              </a:pPr>
              <a:r>
                <a:rPr lang="en-US" sz="2899" b="1" u="none" strike="noStrike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Monitoring System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844287" y="7511965"/>
            <a:ext cx="8599426" cy="1517694"/>
            <a:chOff x="0" y="0"/>
            <a:chExt cx="11465902" cy="20235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465902" cy="2023592"/>
            </a:xfrm>
            <a:custGeom>
              <a:avLst/>
              <a:gdLst/>
              <a:ahLst/>
              <a:cxnLst/>
              <a:rect l="l" t="t" r="r" b="b"/>
              <a:pathLst>
                <a:path w="11465902" h="2023592">
                  <a:moveTo>
                    <a:pt x="0" y="0"/>
                  </a:moveTo>
                  <a:lnTo>
                    <a:pt x="11465902" y="0"/>
                  </a:lnTo>
                  <a:lnTo>
                    <a:pt x="11465902" y="2023592"/>
                  </a:lnTo>
                  <a:lnTo>
                    <a:pt x="0" y="202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249444" r="-12901"/>
              </a:stretch>
            </a:blip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88048" y="328958"/>
              <a:ext cx="10155671" cy="1203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Supervisor :  Mr. Kanishka Yapa </a:t>
              </a:r>
            </a:p>
            <a:p>
              <a:pPr algn="l">
                <a:lnSpc>
                  <a:spcPts val="35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000000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 Co – Supervisor : Deemantha Siriwardhana</a:t>
              </a:r>
            </a:p>
          </p:txBody>
        </p:sp>
      </p:grpSp>
      <p:sp>
        <p:nvSpPr>
          <p:cNvPr id="49" name="Freeform 49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1" name="Group 51"/>
          <p:cNvGrpSpPr/>
          <p:nvPr/>
        </p:nvGrpSpPr>
        <p:grpSpPr>
          <a:xfrm>
            <a:off x="-1207644" y="9559957"/>
            <a:ext cx="19858792" cy="735463"/>
            <a:chOff x="0" y="0"/>
            <a:chExt cx="26478389" cy="98061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Freeform 53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2026 - 01 - 05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416962" y="9531382"/>
            <a:ext cx="2380925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grpSp>
        <p:nvGrpSpPr>
          <p:cNvPr id="58" name="Group 27">
            <a:extLst>
              <a:ext uri="{FF2B5EF4-FFF2-40B4-BE49-F238E27FC236}">
                <a16:creationId xmlns:a16="http://schemas.microsoft.com/office/drawing/2014/main" id="{EE6E484C-B7CD-8024-38A3-125BC3C6B695}"/>
              </a:ext>
            </a:extLst>
          </p:cNvPr>
          <p:cNvGrpSpPr/>
          <p:nvPr/>
        </p:nvGrpSpPr>
        <p:grpSpPr>
          <a:xfrm>
            <a:off x="14689668" y="7151122"/>
            <a:ext cx="2070093" cy="2408835"/>
            <a:chOff x="0" y="0"/>
            <a:chExt cx="698500" cy="812800"/>
          </a:xfrm>
        </p:grpSpPr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AFEC32D5-7454-9904-5029-1A3B34F7D46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25826" r="-81041"/>
              </a:stretch>
            </a:blipFill>
            <a:ln w="38100" cap="sq">
              <a:gradFill>
                <a:gsLst>
                  <a:gs pos="0">
                    <a:srgbClr val="45DEEF">
                      <a:alpha val="100000"/>
                    </a:srgbClr>
                  </a:gs>
                  <a:gs pos="100000">
                    <a:srgbClr val="0074AD">
                      <a:alpha val="65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11">
            <a:extLst>
              <a:ext uri="{FF2B5EF4-FFF2-40B4-BE49-F238E27FC236}">
                <a16:creationId xmlns:a16="http://schemas.microsoft.com/office/drawing/2014/main" id="{FA09ED4B-30B4-CB17-C224-25FB63966045}"/>
              </a:ext>
            </a:extLst>
          </p:cNvPr>
          <p:cNvSpPr txBox="1"/>
          <p:nvPr/>
        </p:nvSpPr>
        <p:spPr>
          <a:xfrm>
            <a:off x="14202863" y="9534525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16200000"/>
                </a:gra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2026 - 03 - 09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DE7EA047-412C-CE58-8279-532C04B8E713}"/>
              </a:ext>
            </a:extLst>
          </p:cNvPr>
          <p:cNvSpPr txBox="1"/>
          <p:nvPr/>
        </p:nvSpPr>
        <p:spPr>
          <a:xfrm>
            <a:off x="4419600" y="9549765"/>
            <a:ext cx="3143377" cy="69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64" name="TextBox 13">
            <a:extLst>
              <a:ext uri="{FF2B5EF4-FFF2-40B4-BE49-F238E27FC236}">
                <a16:creationId xmlns:a16="http://schemas.microsoft.com/office/drawing/2014/main" id="{CF85BD99-CCBD-DB20-F752-67A2C0357B81}"/>
              </a:ext>
            </a:extLst>
          </p:cNvPr>
          <p:cNvSpPr txBox="1"/>
          <p:nvPr/>
        </p:nvSpPr>
        <p:spPr>
          <a:xfrm>
            <a:off x="8538451" y="9505950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66" name="Freeform 11">
            <a:extLst>
              <a:ext uri="{FF2B5EF4-FFF2-40B4-BE49-F238E27FC236}">
                <a16:creationId xmlns:a16="http://schemas.microsoft.com/office/drawing/2014/main" id="{5071126D-A055-F334-5325-C823A10A4E91}"/>
              </a:ext>
            </a:extLst>
          </p:cNvPr>
          <p:cNvSpPr/>
          <p:nvPr/>
        </p:nvSpPr>
        <p:spPr>
          <a:xfrm rot="16200000">
            <a:off x="8711823" y="5708659"/>
            <a:ext cx="339185" cy="638270"/>
          </a:xfrm>
          <a:custGeom>
            <a:avLst/>
            <a:gdLst/>
            <a:ahLst/>
            <a:cxnLst/>
            <a:rect l="l" t="t" r="r" b="b"/>
            <a:pathLst>
              <a:path w="452247" h="851027">
                <a:moveTo>
                  <a:pt x="0" y="613664"/>
                </a:moveTo>
                <a:lnTo>
                  <a:pt x="113030" y="613664"/>
                </a:lnTo>
                <a:lnTo>
                  <a:pt x="113030" y="0"/>
                </a:lnTo>
                <a:lnTo>
                  <a:pt x="339217" y="0"/>
                </a:lnTo>
                <a:lnTo>
                  <a:pt x="339217" y="613664"/>
                </a:lnTo>
                <a:lnTo>
                  <a:pt x="452247" y="613664"/>
                </a:lnTo>
                <a:lnTo>
                  <a:pt x="226187" y="85102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68" name="Freeform 11">
            <a:extLst>
              <a:ext uri="{FF2B5EF4-FFF2-40B4-BE49-F238E27FC236}">
                <a16:creationId xmlns:a16="http://schemas.microsoft.com/office/drawing/2014/main" id="{1C29B750-D846-8E14-2EFD-D85338810727}"/>
              </a:ext>
            </a:extLst>
          </p:cNvPr>
          <p:cNvSpPr/>
          <p:nvPr/>
        </p:nvSpPr>
        <p:spPr>
          <a:xfrm rot="16200000">
            <a:off x="8738914" y="4521532"/>
            <a:ext cx="339185" cy="638270"/>
          </a:xfrm>
          <a:custGeom>
            <a:avLst/>
            <a:gdLst/>
            <a:ahLst/>
            <a:cxnLst/>
            <a:rect l="l" t="t" r="r" b="b"/>
            <a:pathLst>
              <a:path w="452247" h="851027">
                <a:moveTo>
                  <a:pt x="0" y="613664"/>
                </a:moveTo>
                <a:lnTo>
                  <a:pt x="113030" y="613664"/>
                </a:lnTo>
                <a:lnTo>
                  <a:pt x="113030" y="0"/>
                </a:lnTo>
                <a:lnTo>
                  <a:pt x="339217" y="0"/>
                </a:lnTo>
                <a:lnTo>
                  <a:pt x="339217" y="613664"/>
                </a:lnTo>
                <a:lnTo>
                  <a:pt x="452247" y="613664"/>
                </a:lnTo>
                <a:lnTo>
                  <a:pt x="226187" y="851027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4000">
              <a:srgbClr val="FFFFFF">
                <a:alpha val="100000"/>
              </a:srgbClr>
            </a:gs>
            <a:gs pos="83000">
              <a:srgbClr val="D9D9D9">
                <a:alpha val="100000"/>
              </a:srgbClr>
            </a:gs>
            <a:gs pos="100000">
              <a:srgbClr val="808080">
                <a:alpha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8DBFEBD2-7B60-D712-594E-463470FA7964}"/>
              </a:ext>
            </a:extLst>
          </p:cNvPr>
          <p:cNvSpPr/>
          <p:nvPr/>
        </p:nvSpPr>
        <p:spPr>
          <a:xfrm>
            <a:off x="508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005" y="173728"/>
            <a:ext cx="1709945" cy="17099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1207644" y="9559957"/>
            <a:ext cx="19858792" cy="735463"/>
            <a:chOff x="0" y="0"/>
            <a:chExt cx="26478389" cy="9806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06289" y="625370"/>
            <a:ext cx="3675421" cy="746055"/>
            <a:chOff x="0" y="0"/>
            <a:chExt cx="4900562" cy="994740"/>
          </a:xfrm>
        </p:grpSpPr>
        <p:sp>
          <p:nvSpPr>
            <p:cNvPr id="14" name="Freeform 14"/>
            <p:cNvSpPr/>
            <p:nvPr/>
          </p:nvSpPr>
          <p:spPr>
            <a:xfrm>
              <a:off x="25400" y="25400"/>
              <a:ext cx="4849749" cy="943991"/>
            </a:xfrm>
            <a:custGeom>
              <a:avLst/>
              <a:gdLst/>
              <a:ahLst/>
              <a:cxnLst/>
              <a:rect l="l" t="t" r="r" b="b"/>
              <a:pathLst>
                <a:path w="4849749" h="943991">
                  <a:moveTo>
                    <a:pt x="0" y="0"/>
                  </a:moveTo>
                  <a:lnTo>
                    <a:pt x="4849749" y="0"/>
                  </a:lnTo>
                  <a:lnTo>
                    <a:pt x="4849749" y="943991"/>
                  </a:lnTo>
                  <a:lnTo>
                    <a:pt x="0" y="943991"/>
                  </a:lnTo>
                  <a:close/>
                </a:path>
              </a:pathLst>
            </a:custGeom>
            <a:solidFill>
              <a:srgbClr val="07242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-456311" y="-1342009"/>
              <a:ext cx="5356860" cy="2387600"/>
            </a:xfrm>
            <a:custGeom>
              <a:avLst/>
              <a:gdLst/>
              <a:ahLst/>
              <a:cxnLst/>
              <a:rect l="l" t="t" r="r" b="b"/>
              <a:pathLst>
                <a:path w="5356860" h="2387600">
                  <a:moveTo>
                    <a:pt x="583311" y="1342009"/>
                  </a:moveTo>
                  <a:lnTo>
                    <a:pt x="634111" y="1342009"/>
                  </a:lnTo>
                  <a:lnTo>
                    <a:pt x="634111" y="1392809"/>
                  </a:lnTo>
                  <a:lnTo>
                    <a:pt x="583311" y="1392809"/>
                  </a:lnTo>
                  <a:close/>
                  <a:moveTo>
                    <a:pt x="684911" y="1392809"/>
                  </a:moveTo>
                  <a:lnTo>
                    <a:pt x="735711" y="1392809"/>
                  </a:lnTo>
                  <a:lnTo>
                    <a:pt x="684911" y="1392809"/>
                  </a:lnTo>
                  <a:close/>
                  <a:moveTo>
                    <a:pt x="786511" y="1392809"/>
                  </a:moveTo>
                  <a:lnTo>
                    <a:pt x="837311" y="1392809"/>
                  </a:lnTo>
                  <a:lnTo>
                    <a:pt x="786511" y="1392809"/>
                  </a:lnTo>
                  <a:close/>
                  <a:moveTo>
                    <a:pt x="888111" y="1392809"/>
                  </a:moveTo>
                  <a:lnTo>
                    <a:pt x="938911" y="1392809"/>
                  </a:lnTo>
                  <a:lnTo>
                    <a:pt x="888111" y="1392809"/>
                  </a:lnTo>
                  <a:close/>
                  <a:moveTo>
                    <a:pt x="989711" y="1392809"/>
                  </a:moveTo>
                  <a:lnTo>
                    <a:pt x="1040511" y="1392809"/>
                  </a:lnTo>
                  <a:lnTo>
                    <a:pt x="989711" y="1392809"/>
                  </a:lnTo>
                  <a:close/>
                  <a:moveTo>
                    <a:pt x="1091311" y="1392809"/>
                  </a:moveTo>
                  <a:lnTo>
                    <a:pt x="1142111" y="1392809"/>
                  </a:lnTo>
                  <a:lnTo>
                    <a:pt x="1091311" y="1392809"/>
                  </a:lnTo>
                  <a:close/>
                  <a:moveTo>
                    <a:pt x="1192911" y="1392809"/>
                  </a:moveTo>
                  <a:lnTo>
                    <a:pt x="1243711" y="1392809"/>
                  </a:lnTo>
                  <a:lnTo>
                    <a:pt x="1192911" y="1392809"/>
                  </a:lnTo>
                  <a:close/>
                  <a:moveTo>
                    <a:pt x="1294511" y="1392809"/>
                  </a:moveTo>
                  <a:lnTo>
                    <a:pt x="1345311" y="1392809"/>
                  </a:lnTo>
                  <a:lnTo>
                    <a:pt x="1294511" y="1392809"/>
                  </a:lnTo>
                  <a:close/>
                  <a:moveTo>
                    <a:pt x="1396111" y="1392809"/>
                  </a:moveTo>
                  <a:lnTo>
                    <a:pt x="1446911" y="1392809"/>
                  </a:lnTo>
                  <a:lnTo>
                    <a:pt x="1396111" y="1392809"/>
                  </a:lnTo>
                  <a:close/>
                  <a:moveTo>
                    <a:pt x="1497711" y="1392809"/>
                  </a:moveTo>
                  <a:lnTo>
                    <a:pt x="1548511" y="1392809"/>
                  </a:lnTo>
                  <a:lnTo>
                    <a:pt x="1497711" y="1392809"/>
                  </a:lnTo>
                  <a:close/>
                  <a:moveTo>
                    <a:pt x="1599311" y="1392809"/>
                  </a:moveTo>
                  <a:lnTo>
                    <a:pt x="1650111" y="1392809"/>
                  </a:lnTo>
                  <a:lnTo>
                    <a:pt x="1599311" y="1392809"/>
                  </a:lnTo>
                  <a:close/>
                  <a:moveTo>
                    <a:pt x="1700911" y="1392809"/>
                  </a:moveTo>
                  <a:lnTo>
                    <a:pt x="1751711" y="1392809"/>
                  </a:lnTo>
                  <a:lnTo>
                    <a:pt x="1700911" y="1392809"/>
                  </a:lnTo>
                  <a:close/>
                  <a:moveTo>
                    <a:pt x="1802511" y="1392809"/>
                  </a:moveTo>
                  <a:lnTo>
                    <a:pt x="1853311" y="1392809"/>
                  </a:lnTo>
                  <a:lnTo>
                    <a:pt x="1802511" y="1392809"/>
                  </a:lnTo>
                  <a:close/>
                  <a:moveTo>
                    <a:pt x="1904111" y="1392809"/>
                  </a:moveTo>
                  <a:lnTo>
                    <a:pt x="1954911" y="1392809"/>
                  </a:lnTo>
                  <a:lnTo>
                    <a:pt x="1904111" y="1392809"/>
                  </a:lnTo>
                  <a:close/>
                  <a:moveTo>
                    <a:pt x="2005711" y="1392809"/>
                  </a:moveTo>
                  <a:lnTo>
                    <a:pt x="2056511" y="1392809"/>
                  </a:lnTo>
                  <a:lnTo>
                    <a:pt x="2005711" y="1392809"/>
                  </a:lnTo>
                  <a:close/>
                  <a:moveTo>
                    <a:pt x="2107311" y="1392809"/>
                  </a:moveTo>
                  <a:lnTo>
                    <a:pt x="2158111" y="1392809"/>
                  </a:lnTo>
                  <a:lnTo>
                    <a:pt x="2107311" y="1392809"/>
                  </a:lnTo>
                  <a:close/>
                  <a:moveTo>
                    <a:pt x="2208911" y="1392809"/>
                  </a:moveTo>
                  <a:lnTo>
                    <a:pt x="2259711" y="1392809"/>
                  </a:lnTo>
                  <a:lnTo>
                    <a:pt x="2208911" y="1392809"/>
                  </a:lnTo>
                  <a:close/>
                  <a:moveTo>
                    <a:pt x="2310511" y="1392809"/>
                  </a:moveTo>
                  <a:lnTo>
                    <a:pt x="2361311" y="1392809"/>
                  </a:lnTo>
                  <a:lnTo>
                    <a:pt x="2310511" y="1392809"/>
                  </a:lnTo>
                  <a:close/>
                  <a:moveTo>
                    <a:pt x="2412111" y="1392809"/>
                  </a:moveTo>
                  <a:lnTo>
                    <a:pt x="2462911" y="1392809"/>
                  </a:lnTo>
                  <a:lnTo>
                    <a:pt x="2412111" y="1392809"/>
                  </a:lnTo>
                  <a:close/>
                  <a:moveTo>
                    <a:pt x="2513711" y="1392809"/>
                  </a:moveTo>
                  <a:lnTo>
                    <a:pt x="2564511" y="1392809"/>
                  </a:lnTo>
                  <a:lnTo>
                    <a:pt x="2513711" y="1392809"/>
                  </a:lnTo>
                  <a:close/>
                  <a:moveTo>
                    <a:pt x="2615311" y="1392809"/>
                  </a:moveTo>
                  <a:lnTo>
                    <a:pt x="2666111" y="1392809"/>
                  </a:lnTo>
                  <a:lnTo>
                    <a:pt x="2615311" y="1392809"/>
                  </a:lnTo>
                  <a:close/>
                  <a:moveTo>
                    <a:pt x="2716911" y="1392809"/>
                  </a:moveTo>
                  <a:lnTo>
                    <a:pt x="2767711" y="1392809"/>
                  </a:lnTo>
                  <a:lnTo>
                    <a:pt x="2716911" y="1392809"/>
                  </a:lnTo>
                  <a:close/>
                  <a:moveTo>
                    <a:pt x="2818511" y="1392809"/>
                  </a:moveTo>
                  <a:lnTo>
                    <a:pt x="2869311" y="1392809"/>
                  </a:lnTo>
                  <a:lnTo>
                    <a:pt x="2818511" y="1392809"/>
                  </a:lnTo>
                  <a:close/>
                  <a:moveTo>
                    <a:pt x="2920111" y="1392809"/>
                  </a:moveTo>
                  <a:lnTo>
                    <a:pt x="2970911" y="1392809"/>
                  </a:lnTo>
                  <a:lnTo>
                    <a:pt x="2920111" y="1392809"/>
                  </a:lnTo>
                  <a:close/>
                  <a:moveTo>
                    <a:pt x="3021711" y="1392809"/>
                  </a:moveTo>
                  <a:lnTo>
                    <a:pt x="3072511" y="1392809"/>
                  </a:lnTo>
                  <a:lnTo>
                    <a:pt x="3021711" y="1392809"/>
                  </a:lnTo>
                  <a:close/>
                  <a:moveTo>
                    <a:pt x="3123311" y="1392809"/>
                  </a:moveTo>
                  <a:lnTo>
                    <a:pt x="3174111" y="1392809"/>
                  </a:lnTo>
                  <a:lnTo>
                    <a:pt x="3123311" y="1392809"/>
                  </a:lnTo>
                  <a:close/>
                  <a:moveTo>
                    <a:pt x="3224911" y="1392809"/>
                  </a:moveTo>
                  <a:lnTo>
                    <a:pt x="3275711" y="1392809"/>
                  </a:lnTo>
                  <a:lnTo>
                    <a:pt x="3224911" y="1392809"/>
                  </a:lnTo>
                  <a:close/>
                  <a:moveTo>
                    <a:pt x="3326511" y="1392809"/>
                  </a:moveTo>
                  <a:lnTo>
                    <a:pt x="3377311" y="1392809"/>
                  </a:lnTo>
                  <a:lnTo>
                    <a:pt x="3326511" y="1392809"/>
                  </a:lnTo>
                  <a:close/>
                  <a:moveTo>
                    <a:pt x="3428111" y="1392809"/>
                  </a:moveTo>
                  <a:lnTo>
                    <a:pt x="3478911" y="1392809"/>
                  </a:lnTo>
                  <a:lnTo>
                    <a:pt x="3428111" y="1392809"/>
                  </a:lnTo>
                  <a:close/>
                  <a:moveTo>
                    <a:pt x="3529711" y="1392809"/>
                  </a:moveTo>
                  <a:lnTo>
                    <a:pt x="3580511" y="1392809"/>
                  </a:lnTo>
                  <a:lnTo>
                    <a:pt x="3529711" y="1392809"/>
                  </a:lnTo>
                  <a:close/>
                  <a:moveTo>
                    <a:pt x="3631311" y="1392809"/>
                  </a:moveTo>
                  <a:lnTo>
                    <a:pt x="3682111" y="1392809"/>
                  </a:lnTo>
                  <a:lnTo>
                    <a:pt x="3631311" y="1392809"/>
                  </a:lnTo>
                  <a:close/>
                  <a:moveTo>
                    <a:pt x="3732911" y="1392809"/>
                  </a:moveTo>
                  <a:lnTo>
                    <a:pt x="3783711" y="1392809"/>
                  </a:lnTo>
                  <a:lnTo>
                    <a:pt x="3732911" y="1392809"/>
                  </a:lnTo>
                  <a:close/>
                  <a:moveTo>
                    <a:pt x="3834511" y="1392809"/>
                  </a:moveTo>
                  <a:lnTo>
                    <a:pt x="3885311" y="1392809"/>
                  </a:lnTo>
                  <a:lnTo>
                    <a:pt x="3834511" y="1392809"/>
                  </a:lnTo>
                  <a:close/>
                  <a:moveTo>
                    <a:pt x="3936111" y="1392809"/>
                  </a:moveTo>
                  <a:lnTo>
                    <a:pt x="3986911" y="1392809"/>
                  </a:lnTo>
                  <a:lnTo>
                    <a:pt x="3936111" y="1392809"/>
                  </a:lnTo>
                  <a:close/>
                  <a:moveTo>
                    <a:pt x="4037711" y="1392809"/>
                  </a:moveTo>
                  <a:lnTo>
                    <a:pt x="4088511" y="1392809"/>
                  </a:lnTo>
                  <a:lnTo>
                    <a:pt x="4037711" y="1392809"/>
                  </a:lnTo>
                  <a:close/>
                  <a:moveTo>
                    <a:pt x="4139311" y="1392809"/>
                  </a:moveTo>
                  <a:lnTo>
                    <a:pt x="4190111" y="1392809"/>
                  </a:lnTo>
                  <a:lnTo>
                    <a:pt x="4139311" y="1392809"/>
                  </a:lnTo>
                  <a:close/>
                  <a:moveTo>
                    <a:pt x="4240911" y="1392809"/>
                  </a:moveTo>
                  <a:lnTo>
                    <a:pt x="4291711" y="1392809"/>
                  </a:lnTo>
                  <a:lnTo>
                    <a:pt x="4240911" y="1392809"/>
                  </a:lnTo>
                  <a:close/>
                  <a:moveTo>
                    <a:pt x="4342511" y="1392809"/>
                  </a:moveTo>
                  <a:lnTo>
                    <a:pt x="4393311" y="1392809"/>
                  </a:lnTo>
                  <a:lnTo>
                    <a:pt x="4342511" y="1392809"/>
                  </a:lnTo>
                  <a:close/>
                  <a:moveTo>
                    <a:pt x="4444111" y="1392809"/>
                  </a:moveTo>
                  <a:lnTo>
                    <a:pt x="4494911" y="1392809"/>
                  </a:lnTo>
                  <a:lnTo>
                    <a:pt x="4444111" y="1392809"/>
                  </a:lnTo>
                  <a:close/>
                  <a:moveTo>
                    <a:pt x="4545711" y="1392809"/>
                  </a:moveTo>
                  <a:lnTo>
                    <a:pt x="4596511" y="1392809"/>
                  </a:lnTo>
                  <a:lnTo>
                    <a:pt x="4545711" y="1392809"/>
                  </a:lnTo>
                  <a:close/>
                  <a:moveTo>
                    <a:pt x="4647311" y="1392809"/>
                  </a:moveTo>
                  <a:lnTo>
                    <a:pt x="4698111" y="1392809"/>
                  </a:lnTo>
                  <a:lnTo>
                    <a:pt x="4647311" y="1392809"/>
                  </a:lnTo>
                  <a:close/>
                  <a:moveTo>
                    <a:pt x="4748911" y="1392809"/>
                  </a:moveTo>
                  <a:lnTo>
                    <a:pt x="4799711" y="1392809"/>
                  </a:lnTo>
                  <a:lnTo>
                    <a:pt x="4748911" y="1392809"/>
                  </a:lnTo>
                  <a:close/>
                  <a:moveTo>
                    <a:pt x="4850511" y="1392809"/>
                  </a:moveTo>
                  <a:lnTo>
                    <a:pt x="4901311" y="1392809"/>
                  </a:lnTo>
                  <a:lnTo>
                    <a:pt x="4850511" y="1392809"/>
                  </a:lnTo>
                  <a:close/>
                  <a:moveTo>
                    <a:pt x="4952111" y="1392809"/>
                  </a:moveTo>
                  <a:lnTo>
                    <a:pt x="5002911" y="1392809"/>
                  </a:lnTo>
                  <a:lnTo>
                    <a:pt x="4952111" y="1392809"/>
                  </a:lnTo>
                  <a:close/>
                  <a:moveTo>
                    <a:pt x="5053711" y="1392809"/>
                  </a:moveTo>
                  <a:lnTo>
                    <a:pt x="5104511" y="1392809"/>
                  </a:lnTo>
                  <a:lnTo>
                    <a:pt x="5053711" y="1392809"/>
                  </a:lnTo>
                  <a:close/>
                  <a:moveTo>
                    <a:pt x="5155311" y="1392809"/>
                  </a:moveTo>
                  <a:lnTo>
                    <a:pt x="5206111" y="1392809"/>
                  </a:lnTo>
                  <a:lnTo>
                    <a:pt x="5155311" y="1392809"/>
                  </a:lnTo>
                  <a:close/>
                  <a:moveTo>
                    <a:pt x="5256911" y="1392809"/>
                  </a:moveTo>
                  <a:lnTo>
                    <a:pt x="5307711" y="1392809"/>
                  </a:lnTo>
                  <a:lnTo>
                    <a:pt x="5256911" y="1392809"/>
                  </a:lnTo>
                  <a:close/>
                  <a:moveTo>
                    <a:pt x="5356860" y="1445260"/>
                  </a:moveTo>
                  <a:lnTo>
                    <a:pt x="5356860" y="1496060"/>
                  </a:lnTo>
                  <a:lnTo>
                    <a:pt x="5306060" y="1496060"/>
                  </a:lnTo>
                  <a:lnTo>
                    <a:pt x="5306060" y="1445260"/>
                  </a:lnTo>
                  <a:close/>
                  <a:moveTo>
                    <a:pt x="5306060" y="1546860"/>
                  </a:moveTo>
                  <a:lnTo>
                    <a:pt x="5306060" y="1597660"/>
                  </a:lnTo>
                  <a:lnTo>
                    <a:pt x="5255260" y="1597660"/>
                  </a:lnTo>
                  <a:lnTo>
                    <a:pt x="5255260" y="1546860"/>
                  </a:lnTo>
                  <a:close/>
                  <a:moveTo>
                    <a:pt x="5255260" y="1648460"/>
                  </a:moveTo>
                  <a:lnTo>
                    <a:pt x="5255260" y="1699260"/>
                  </a:lnTo>
                  <a:lnTo>
                    <a:pt x="5204460" y="1699260"/>
                  </a:lnTo>
                  <a:lnTo>
                    <a:pt x="5204460" y="1648460"/>
                  </a:lnTo>
                  <a:close/>
                  <a:moveTo>
                    <a:pt x="5204460" y="1750060"/>
                  </a:moveTo>
                  <a:lnTo>
                    <a:pt x="5204460" y="1800860"/>
                  </a:lnTo>
                  <a:lnTo>
                    <a:pt x="5153660" y="1800860"/>
                  </a:lnTo>
                  <a:lnTo>
                    <a:pt x="5153660" y="1750060"/>
                  </a:lnTo>
                  <a:close/>
                  <a:moveTo>
                    <a:pt x="5153660" y="1851660"/>
                  </a:moveTo>
                  <a:lnTo>
                    <a:pt x="5153660" y="1902460"/>
                  </a:lnTo>
                  <a:lnTo>
                    <a:pt x="5102860" y="1902460"/>
                  </a:lnTo>
                  <a:lnTo>
                    <a:pt x="5102860" y="1851660"/>
                  </a:lnTo>
                  <a:close/>
                  <a:moveTo>
                    <a:pt x="5102860" y="1953260"/>
                  </a:moveTo>
                  <a:lnTo>
                    <a:pt x="5102860" y="2004060"/>
                  </a:lnTo>
                  <a:lnTo>
                    <a:pt x="5052060" y="2004060"/>
                  </a:lnTo>
                  <a:lnTo>
                    <a:pt x="5052060" y="1953260"/>
                  </a:lnTo>
                  <a:close/>
                  <a:moveTo>
                    <a:pt x="5052060" y="2054860"/>
                  </a:moveTo>
                  <a:lnTo>
                    <a:pt x="5052060" y="2105660"/>
                  </a:lnTo>
                  <a:lnTo>
                    <a:pt x="5001260" y="2105660"/>
                  </a:lnTo>
                  <a:lnTo>
                    <a:pt x="5001260" y="2054860"/>
                  </a:lnTo>
                  <a:close/>
                  <a:moveTo>
                    <a:pt x="5001260" y="2156460"/>
                  </a:moveTo>
                  <a:lnTo>
                    <a:pt x="5001260" y="2207260"/>
                  </a:lnTo>
                  <a:lnTo>
                    <a:pt x="4950460" y="2207260"/>
                  </a:lnTo>
                  <a:lnTo>
                    <a:pt x="4950460" y="2156460"/>
                  </a:lnTo>
                  <a:close/>
                  <a:moveTo>
                    <a:pt x="4950460" y="2258060"/>
                  </a:moveTo>
                  <a:lnTo>
                    <a:pt x="4950460" y="2308860"/>
                  </a:lnTo>
                  <a:lnTo>
                    <a:pt x="4899660" y="2308860"/>
                  </a:lnTo>
                  <a:lnTo>
                    <a:pt x="4899660" y="2258060"/>
                  </a:lnTo>
                  <a:close/>
                  <a:moveTo>
                    <a:pt x="4899660" y="2359660"/>
                  </a:moveTo>
                  <a:lnTo>
                    <a:pt x="4899660" y="2362200"/>
                  </a:lnTo>
                  <a:cubicBezTo>
                    <a:pt x="4899660" y="2376170"/>
                    <a:pt x="4888230" y="2387600"/>
                    <a:pt x="4874260" y="2387600"/>
                  </a:cubicBezTo>
                  <a:lnTo>
                    <a:pt x="4826000" y="2387600"/>
                  </a:lnTo>
                  <a:lnTo>
                    <a:pt x="4826000" y="2336800"/>
                  </a:lnTo>
                  <a:lnTo>
                    <a:pt x="4874260" y="2336800"/>
                  </a:lnTo>
                  <a:lnTo>
                    <a:pt x="4874260" y="2362200"/>
                  </a:lnTo>
                  <a:lnTo>
                    <a:pt x="4848860" y="2362200"/>
                  </a:lnTo>
                  <a:lnTo>
                    <a:pt x="4848860" y="2359660"/>
                  </a:lnTo>
                  <a:close/>
                  <a:moveTo>
                    <a:pt x="4724400" y="2387600"/>
                  </a:moveTo>
                  <a:lnTo>
                    <a:pt x="4673600" y="2387600"/>
                  </a:lnTo>
                  <a:lnTo>
                    <a:pt x="4673600" y="2336800"/>
                  </a:lnTo>
                  <a:lnTo>
                    <a:pt x="4724400" y="2336800"/>
                  </a:lnTo>
                  <a:close/>
                  <a:moveTo>
                    <a:pt x="4622800" y="2336800"/>
                  </a:moveTo>
                  <a:lnTo>
                    <a:pt x="4572000" y="2336800"/>
                  </a:lnTo>
                  <a:lnTo>
                    <a:pt x="4572000" y="2286000"/>
                  </a:lnTo>
                  <a:lnTo>
                    <a:pt x="4622800" y="2286000"/>
                  </a:lnTo>
                  <a:close/>
                  <a:moveTo>
                    <a:pt x="4521200" y="2286000"/>
                  </a:moveTo>
                  <a:lnTo>
                    <a:pt x="4470400" y="2286000"/>
                  </a:lnTo>
                  <a:lnTo>
                    <a:pt x="4470400" y="2235200"/>
                  </a:lnTo>
                  <a:lnTo>
                    <a:pt x="4521200" y="2235200"/>
                  </a:lnTo>
                  <a:close/>
                  <a:moveTo>
                    <a:pt x="4419600" y="2235200"/>
                  </a:moveTo>
                  <a:lnTo>
                    <a:pt x="4368800" y="2235200"/>
                  </a:lnTo>
                  <a:lnTo>
                    <a:pt x="4368800" y="2184400"/>
                  </a:lnTo>
                  <a:lnTo>
                    <a:pt x="4419600" y="2184400"/>
                  </a:lnTo>
                  <a:close/>
                  <a:moveTo>
                    <a:pt x="4318000" y="2184400"/>
                  </a:moveTo>
                  <a:lnTo>
                    <a:pt x="4267200" y="2184400"/>
                  </a:lnTo>
                  <a:lnTo>
                    <a:pt x="4267200" y="2133600"/>
                  </a:lnTo>
                  <a:lnTo>
                    <a:pt x="4318000" y="2133600"/>
                  </a:lnTo>
                  <a:close/>
                  <a:moveTo>
                    <a:pt x="4216400" y="2133600"/>
                  </a:moveTo>
                  <a:lnTo>
                    <a:pt x="4165600" y="2133600"/>
                  </a:lnTo>
                  <a:lnTo>
                    <a:pt x="4165600" y="2082800"/>
                  </a:lnTo>
                  <a:lnTo>
                    <a:pt x="4216400" y="2082800"/>
                  </a:lnTo>
                  <a:close/>
                  <a:moveTo>
                    <a:pt x="4114800" y="2082800"/>
                  </a:moveTo>
                  <a:lnTo>
                    <a:pt x="4064000" y="2082800"/>
                  </a:lnTo>
                  <a:lnTo>
                    <a:pt x="4064000" y="2032000"/>
                  </a:lnTo>
                  <a:lnTo>
                    <a:pt x="4114800" y="2032000"/>
                  </a:lnTo>
                  <a:close/>
                  <a:moveTo>
                    <a:pt x="4013200" y="2032000"/>
                  </a:moveTo>
                  <a:lnTo>
                    <a:pt x="3962400" y="2032000"/>
                  </a:lnTo>
                  <a:lnTo>
                    <a:pt x="3962400" y="1981200"/>
                  </a:lnTo>
                  <a:lnTo>
                    <a:pt x="4013200" y="1981200"/>
                  </a:lnTo>
                  <a:close/>
                  <a:moveTo>
                    <a:pt x="3911600" y="1981200"/>
                  </a:moveTo>
                  <a:lnTo>
                    <a:pt x="3860800" y="1981200"/>
                  </a:lnTo>
                  <a:lnTo>
                    <a:pt x="3860800" y="1930400"/>
                  </a:lnTo>
                  <a:lnTo>
                    <a:pt x="3911600" y="1930400"/>
                  </a:lnTo>
                  <a:close/>
                  <a:moveTo>
                    <a:pt x="3810000" y="1930400"/>
                  </a:moveTo>
                  <a:lnTo>
                    <a:pt x="3759200" y="1930400"/>
                  </a:lnTo>
                  <a:lnTo>
                    <a:pt x="3759200" y="1879600"/>
                  </a:lnTo>
                  <a:lnTo>
                    <a:pt x="3810000" y="1879600"/>
                  </a:lnTo>
                  <a:close/>
                  <a:moveTo>
                    <a:pt x="3708400" y="1879600"/>
                  </a:moveTo>
                  <a:lnTo>
                    <a:pt x="3657600" y="1879600"/>
                  </a:lnTo>
                  <a:lnTo>
                    <a:pt x="3657600" y="1828800"/>
                  </a:lnTo>
                  <a:lnTo>
                    <a:pt x="3708400" y="1828800"/>
                  </a:lnTo>
                  <a:close/>
                  <a:moveTo>
                    <a:pt x="3606800" y="1828800"/>
                  </a:moveTo>
                  <a:lnTo>
                    <a:pt x="3556000" y="1828800"/>
                  </a:lnTo>
                  <a:lnTo>
                    <a:pt x="3556000" y="1778000"/>
                  </a:lnTo>
                  <a:lnTo>
                    <a:pt x="3606800" y="1778000"/>
                  </a:lnTo>
                  <a:close/>
                  <a:moveTo>
                    <a:pt x="3505200" y="1778000"/>
                  </a:moveTo>
                  <a:lnTo>
                    <a:pt x="3454400" y="1778000"/>
                  </a:lnTo>
                  <a:lnTo>
                    <a:pt x="3454400" y="1727200"/>
                  </a:lnTo>
                  <a:lnTo>
                    <a:pt x="3505200" y="1727200"/>
                  </a:lnTo>
                  <a:close/>
                  <a:moveTo>
                    <a:pt x="3403600" y="1727200"/>
                  </a:moveTo>
                  <a:lnTo>
                    <a:pt x="3352800" y="1727200"/>
                  </a:lnTo>
                  <a:lnTo>
                    <a:pt x="3352800" y="1676400"/>
                  </a:lnTo>
                  <a:lnTo>
                    <a:pt x="3403600" y="1676400"/>
                  </a:lnTo>
                  <a:close/>
                  <a:moveTo>
                    <a:pt x="3302000" y="1676400"/>
                  </a:moveTo>
                  <a:lnTo>
                    <a:pt x="3251200" y="1676400"/>
                  </a:lnTo>
                  <a:lnTo>
                    <a:pt x="3251200" y="1625600"/>
                  </a:lnTo>
                  <a:lnTo>
                    <a:pt x="3302000" y="1625600"/>
                  </a:lnTo>
                  <a:close/>
                  <a:moveTo>
                    <a:pt x="3200400" y="1625600"/>
                  </a:moveTo>
                  <a:lnTo>
                    <a:pt x="3149600" y="1625600"/>
                  </a:lnTo>
                  <a:lnTo>
                    <a:pt x="3149600" y="1574800"/>
                  </a:lnTo>
                  <a:lnTo>
                    <a:pt x="3200400" y="1574800"/>
                  </a:lnTo>
                  <a:close/>
                  <a:moveTo>
                    <a:pt x="3098800" y="1574800"/>
                  </a:moveTo>
                  <a:lnTo>
                    <a:pt x="3048000" y="1574800"/>
                  </a:lnTo>
                  <a:lnTo>
                    <a:pt x="3048000" y="1524000"/>
                  </a:lnTo>
                  <a:lnTo>
                    <a:pt x="3098800" y="1524000"/>
                  </a:lnTo>
                  <a:close/>
                  <a:moveTo>
                    <a:pt x="2997200" y="1524000"/>
                  </a:moveTo>
                  <a:lnTo>
                    <a:pt x="2946400" y="1524000"/>
                  </a:lnTo>
                  <a:lnTo>
                    <a:pt x="2946400" y="1473200"/>
                  </a:lnTo>
                  <a:lnTo>
                    <a:pt x="2997200" y="1473200"/>
                  </a:lnTo>
                  <a:close/>
                  <a:moveTo>
                    <a:pt x="2895600" y="1473200"/>
                  </a:moveTo>
                  <a:lnTo>
                    <a:pt x="2844800" y="1473200"/>
                  </a:lnTo>
                  <a:lnTo>
                    <a:pt x="2844800" y="1422400"/>
                  </a:lnTo>
                  <a:lnTo>
                    <a:pt x="2895600" y="1422400"/>
                  </a:lnTo>
                  <a:close/>
                  <a:moveTo>
                    <a:pt x="2794000" y="1422400"/>
                  </a:moveTo>
                  <a:lnTo>
                    <a:pt x="2743200" y="1422400"/>
                  </a:lnTo>
                  <a:lnTo>
                    <a:pt x="2743200" y="1371600"/>
                  </a:lnTo>
                  <a:lnTo>
                    <a:pt x="2794000" y="1371600"/>
                  </a:lnTo>
                  <a:close/>
                  <a:moveTo>
                    <a:pt x="2692400" y="1371600"/>
                  </a:moveTo>
                  <a:lnTo>
                    <a:pt x="2641600" y="1371600"/>
                  </a:lnTo>
                  <a:lnTo>
                    <a:pt x="2641600" y="1320800"/>
                  </a:lnTo>
                  <a:lnTo>
                    <a:pt x="2692400" y="1320800"/>
                  </a:lnTo>
                  <a:close/>
                  <a:moveTo>
                    <a:pt x="2590800" y="1320800"/>
                  </a:moveTo>
                  <a:lnTo>
                    <a:pt x="2540000" y="1320800"/>
                  </a:lnTo>
                  <a:lnTo>
                    <a:pt x="2540000" y="1270000"/>
                  </a:lnTo>
                  <a:lnTo>
                    <a:pt x="2590800" y="1270000"/>
                  </a:lnTo>
                  <a:close/>
                  <a:moveTo>
                    <a:pt x="2489200" y="1270000"/>
                  </a:moveTo>
                  <a:lnTo>
                    <a:pt x="2438400" y="1270000"/>
                  </a:lnTo>
                  <a:lnTo>
                    <a:pt x="2438400" y="1219200"/>
                  </a:lnTo>
                  <a:lnTo>
                    <a:pt x="2489200" y="1219200"/>
                  </a:lnTo>
                  <a:close/>
                  <a:moveTo>
                    <a:pt x="2387600" y="1219200"/>
                  </a:moveTo>
                  <a:lnTo>
                    <a:pt x="2336800" y="1219200"/>
                  </a:lnTo>
                  <a:lnTo>
                    <a:pt x="2336800" y="1168400"/>
                  </a:lnTo>
                  <a:lnTo>
                    <a:pt x="2387600" y="1168400"/>
                  </a:lnTo>
                  <a:close/>
                  <a:moveTo>
                    <a:pt x="2286000" y="1168400"/>
                  </a:moveTo>
                  <a:lnTo>
                    <a:pt x="2235200" y="1168400"/>
                  </a:lnTo>
                  <a:lnTo>
                    <a:pt x="2235200" y="1117600"/>
                  </a:lnTo>
                  <a:lnTo>
                    <a:pt x="2286000" y="1117600"/>
                  </a:lnTo>
                  <a:close/>
                  <a:moveTo>
                    <a:pt x="2184400" y="1117600"/>
                  </a:moveTo>
                  <a:lnTo>
                    <a:pt x="2133600" y="1117600"/>
                  </a:lnTo>
                  <a:lnTo>
                    <a:pt x="2133600" y="1066800"/>
                  </a:lnTo>
                  <a:lnTo>
                    <a:pt x="2184400" y="1066800"/>
                  </a:lnTo>
                  <a:close/>
                  <a:moveTo>
                    <a:pt x="2082800" y="1066800"/>
                  </a:moveTo>
                  <a:lnTo>
                    <a:pt x="2032000" y="1066800"/>
                  </a:lnTo>
                  <a:lnTo>
                    <a:pt x="2032000" y="1016000"/>
                  </a:lnTo>
                  <a:lnTo>
                    <a:pt x="2082800" y="1016000"/>
                  </a:lnTo>
                  <a:close/>
                  <a:moveTo>
                    <a:pt x="1981200" y="1016000"/>
                  </a:moveTo>
                  <a:lnTo>
                    <a:pt x="1930400" y="1016000"/>
                  </a:lnTo>
                  <a:lnTo>
                    <a:pt x="1930400" y="965200"/>
                  </a:lnTo>
                  <a:lnTo>
                    <a:pt x="1981200" y="965200"/>
                  </a:lnTo>
                  <a:close/>
                  <a:moveTo>
                    <a:pt x="1879600" y="965200"/>
                  </a:moveTo>
                  <a:lnTo>
                    <a:pt x="1828800" y="965200"/>
                  </a:lnTo>
                  <a:lnTo>
                    <a:pt x="1828800" y="914400"/>
                  </a:lnTo>
                  <a:lnTo>
                    <a:pt x="1879600" y="914400"/>
                  </a:lnTo>
                  <a:close/>
                  <a:moveTo>
                    <a:pt x="1778000" y="914400"/>
                  </a:moveTo>
                  <a:lnTo>
                    <a:pt x="1727200" y="914400"/>
                  </a:lnTo>
                  <a:lnTo>
                    <a:pt x="1727200" y="863600"/>
                  </a:lnTo>
                  <a:lnTo>
                    <a:pt x="1778000" y="863600"/>
                  </a:lnTo>
                  <a:close/>
                  <a:moveTo>
                    <a:pt x="1676400" y="863600"/>
                  </a:moveTo>
                  <a:lnTo>
                    <a:pt x="1625600" y="863600"/>
                  </a:lnTo>
                  <a:lnTo>
                    <a:pt x="1625600" y="812800"/>
                  </a:lnTo>
                  <a:lnTo>
                    <a:pt x="1676400" y="812800"/>
                  </a:lnTo>
                  <a:close/>
                  <a:moveTo>
                    <a:pt x="1574800" y="812800"/>
                  </a:moveTo>
                  <a:lnTo>
                    <a:pt x="1524000" y="812800"/>
                  </a:lnTo>
                  <a:lnTo>
                    <a:pt x="1524000" y="762000"/>
                  </a:lnTo>
                  <a:lnTo>
                    <a:pt x="1574800" y="762000"/>
                  </a:lnTo>
                  <a:close/>
                  <a:moveTo>
                    <a:pt x="1473200" y="762000"/>
                  </a:moveTo>
                  <a:lnTo>
                    <a:pt x="1422400" y="762000"/>
                  </a:lnTo>
                  <a:lnTo>
                    <a:pt x="1422400" y="711200"/>
                  </a:lnTo>
                  <a:lnTo>
                    <a:pt x="1473200" y="711200"/>
                  </a:lnTo>
                  <a:close/>
                  <a:moveTo>
                    <a:pt x="1371600" y="711200"/>
                  </a:moveTo>
                  <a:lnTo>
                    <a:pt x="1320800" y="711200"/>
                  </a:lnTo>
                  <a:lnTo>
                    <a:pt x="1320800" y="660400"/>
                  </a:lnTo>
                  <a:lnTo>
                    <a:pt x="1371600" y="660400"/>
                  </a:lnTo>
                  <a:close/>
                  <a:moveTo>
                    <a:pt x="1270000" y="660400"/>
                  </a:moveTo>
                  <a:lnTo>
                    <a:pt x="1219200" y="660400"/>
                  </a:lnTo>
                  <a:lnTo>
                    <a:pt x="1219200" y="609600"/>
                  </a:lnTo>
                  <a:lnTo>
                    <a:pt x="1270000" y="609600"/>
                  </a:lnTo>
                  <a:close/>
                  <a:moveTo>
                    <a:pt x="1168400" y="609600"/>
                  </a:moveTo>
                  <a:lnTo>
                    <a:pt x="1117600" y="609600"/>
                  </a:lnTo>
                  <a:lnTo>
                    <a:pt x="1117600" y="558800"/>
                  </a:lnTo>
                  <a:lnTo>
                    <a:pt x="1168400" y="558800"/>
                  </a:lnTo>
                  <a:close/>
                  <a:moveTo>
                    <a:pt x="1066800" y="558800"/>
                  </a:moveTo>
                  <a:lnTo>
                    <a:pt x="1016000" y="558800"/>
                  </a:lnTo>
                  <a:lnTo>
                    <a:pt x="1016000" y="508000"/>
                  </a:lnTo>
                  <a:lnTo>
                    <a:pt x="1066800" y="508000"/>
                  </a:lnTo>
                  <a:close/>
                  <a:moveTo>
                    <a:pt x="965200" y="508000"/>
                  </a:moveTo>
                  <a:lnTo>
                    <a:pt x="914400" y="508000"/>
                  </a:lnTo>
                  <a:lnTo>
                    <a:pt x="914400" y="457200"/>
                  </a:lnTo>
                  <a:lnTo>
                    <a:pt x="965200" y="457200"/>
                  </a:lnTo>
                  <a:close/>
                  <a:moveTo>
                    <a:pt x="863600" y="457200"/>
                  </a:moveTo>
                  <a:lnTo>
                    <a:pt x="812800" y="457200"/>
                  </a:lnTo>
                  <a:lnTo>
                    <a:pt x="812800" y="406400"/>
                  </a:lnTo>
                  <a:lnTo>
                    <a:pt x="863600" y="406400"/>
                  </a:lnTo>
                  <a:close/>
                  <a:moveTo>
                    <a:pt x="762000" y="406400"/>
                  </a:moveTo>
                  <a:lnTo>
                    <a:pt x="711200" y="406400"/>
                  </a:lnTo>
                  <a:lnTo>
                    <a:pt x="711200" y="355600"/>
                  </a:lnTo>
                  <a:lnTo>
                    <a:pt x="762000" y="355600"/>
                  </a:lnTo>
                  <a:close/>
                  <a:moveTo>
                    <a:pt x="660400" y="355600"/>
                  </a:moveTo>
                  <a:lnTo>
                    <a:pt x="609600" y="355600"/>
                  </a:lnTo>
                  <a:lnTo>
                    <a:pt x="609600" y="304800"/>
                  </a:lnTo>
                  <a:lnTo>
                    <a:pt x="660400" y="304800"/>
                  </a:lnTo>
                  <a:close/>
                  <a:moveTo>
                    <a:pt x="558800" y="304800"/>
                  </a:moveTo>
                  <a:lnTo>
                    <a:pt x="508000" y="304800"/>
                  </a:lnTo>
                  <a:lnTo>
                    <a:pt x="508000" y="254000"/>
                  </a:lnTo>
                  <a:lnTo>
                    <a:pt x="558800" y="254000"/>
                  </a:lnTo>
                  <a:close/>
                  <a:moveTo>
                    <a:pt x="457200" y="254000"/>
                  </a:moveTo>
                  <a:lnTo>
                    <a:pt x="406400" y="254000"/>
                  </a:lnTo>
                  <a:lnTo>
                    <a:pt x="406400" y="203200"/>
                  </a:lnTo>
                  <a:lnTo>
                    <a:pt x="457200" y="203200"/>
                  </a:lnTo>
                  <a:close/>
                  <a:moveTo>
                    <a:pt x="355600" y="203200"/>
                  </a:moveTo>
                  <a:lnTo>
                    <a:pt x="304800" y="203200"/>
                  </a:lnTo>
                  <a:lnTo>
                    <a:pt x="304800" y="152400"/>
                  </a:lnTo>
                  <a:lnTo>
                    <a:pt x="355600" y="152400"/>
                  </a:lnTo>
                  <a:close/>
                  <a:moveTo>
                    <a:pt x="254000" y="152400"/>
                  </a:moveTo>
                  <a:lnTo>
                    <a:pt x="203200" y="152400"/>
                  </a:lnTo>
                  <a:lnTo>
                    <a:pt x="203200" y="101600"/>
                  </a:lnTo>
                  <a:lnTo>
                    <a:pt x="254000" y="101600"/>
                  </a:lnTo>
                  <a:close/>
                  <a:moveTo>
                    <a:pt x="152400" y="101600"/>
                  </a:moveTo>
                  <a:lnTo>
                    <a:pt x="101600" y="101600"/>
                  </a:lnTo>
                  <a:lnTo>
                    <a:pt x="101600" y="50800"/>
                  </a:lnTo>
                  <a:lnTo>
                    <a:pt x="152400" y="50800"/>
                  </a:lnTo>
                  <a:close/>
                  <a:moveTo>
                    <a:pt x="50800" y="50800"/>
                  </a:moveTo>
                  <a:lnTo>
                    <a:pt x="0" y="50800"/>
                  </a:lnTo>
                  <a:lnTo>
                    <a:pt x="0" y="0"/>
                  </a:lnTo>
                  <a:lnTo>
                    <a:pt x="50800" y="0"/>
                  </a:lnTo>
                  <a:close/>
                  <a:moveTo>
                    <a:pt x="456311" y="2286762"/>
                  </a:moveTo>
                  <a:lnTo>
                    <a:pt x="456311" y="2235962"/>
                  </a:lnTo>
                  <a:lnTo>
                    <a:pt x="507111" y="2235962"/>
                  </a:lnTo>
                  <a:lnTo>
                    <a:pt x="507111" y="2286762"/>
                  </a:lnTo>
                  <a:close/>
                  <a:moveTo>
                    <a:pt x="507111" y="2185162"/>
                  </a:moveTo>
                  <a:lnTo>
                    <a:pt x="507111" y="2134362"/>
                  </a:lnTo>
                  <a:lnTo>
                    <a:pt x="507111" y="2185162"/>
                  </a:lnTo>
                  <a:close/>
                  <a:moveTo>
                    <a:pt x="507111" y="2083562"/>
                  </a:moveTo>
                  <a:lnTo>
                    <a:pt x="507111" y="2032762"/>
                  </a:lnTo>
                  <a:lnTo>
                    <a:pt x="507111" y="2083562"/>
                  </a:lnTo>
                  <a:close/>
                  <a:moveTo>
                    <a:pt x="507111" y="1981962"/>
                  </a:moveTo>
                  <a:lnTo>
                    <a:pt x="507111" y="1931162"/>
                  </a:lnTo>
                  <a:lnTo>
                    <a:pt x="507111" y="1981962"/>
                  </a:lnTo>
                  <a:close/>
                  <a:moveTo>
                    <a:pt x="507111" y="1880362"/>
                  </a:moveTo>
                  <a:lnTo>
                    <a:pt x="507111" y="1829562"/>
                  </a:lnTo>
                  <a:lnTo>
                    <a:pt x="507111" y="1880362"/>
                  </a:lnTo>
                  <a:close/>
                  <a:moveTo>
                    <a:pt x="507111" y="1778762"/>
                  </a:moveTo>
                  <a:lnTo>
                    <a:pt x="507111" y="1727962"/>
                  </a:lnTo>
                  <a:lnTo>
                    <a:pt x="507111" y="1778762"/>
                  </a:lnTo>
                  <a:close/>
                  <a:moveTo>
                    <a:pt x="507111" y="1677162"/>
                  </a:moveTo>
                  <a:lnTo>
                    <a:pt x="507111" y="1626362"/>
                  </a:lnTo>
                  <a:lnTo>
                    <a:pt x="507111" y="1677162"/>
                  </a:lnTo>
                  <a:close/>
                  <a:moveTo>
                    <a:pt x="507111" y="1575562"/>
                  </a:moveTo>
                  <a:lnTo>
                    <a:pt x="507111" y="1524762"/>
                  </a:lnTo>
                  <a:lnTo>
                    <a:pt x="507111" y="1575562"/>
                  </a:lnTo>
                  <a:close/>
                  <a:moveTo>
                    <a:pt x="507111" y="1473962"/>
                  </a:moveTo>
                  <a:lnTo>
                    <a:pt x="507111" y="1423162"/>
                  </a:lnTo>
                  <a:lnTo>
                    <a:pt x="507111" y="1473962"/>
                  </a:lnTo>
                  <a:close/>
                  <a:moveTo>
                    <a:pt x="507111" y="1372362"/>
                  </a:moveTo>
                  <a:lnTo>
                    <a:pt x="507111" y="1367409"/>
                  </a:lnTo>
                  <a:cubicBezTo>
                    <a:pt x="456311" y="1353439"/>
                    <a:pt x="467741" y="1342009"/>
                    <a:pt x="481711" y="1342009"/>
                  </a:cubicBezTo>
                  <a:lnTo>
                    <a:pt x="532511" y="1342009"/>
                  </a:lnTo>
                  <a:lnTo>
                    <a:pt x="532511" y="1392809"/>
                  </a:lnTo>
                  <a:lnTo>
                    <a:pt x="481711" y="1392809"/>
                  </a:lnTo>
                  <a:lnTo>
                    <a:pt x="481711" y="1367409"/>
                  </a:lnTo>
                  <a:lnTo>
                    <a:pt x="507111" y="1367409"/>
                  </a:lnTo>
                  <a:lnTo>
                    <a:pt x="507111" y="1372362"/>
                  </a:lnTo>
                  <a:close/>
                </a:path>
              </a:pathLst>
            </a:custGeom>
            <a:solidFill>
              <a:srgbClr val="07242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00562" cy="1013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endParaRPr dirty="0">
                <a:solidFill>
                  <a:schemeClr val="bg1"/>
                </a:solidFill>
              </a:endParaRPr>
            </a:p>
            <a:p>
              <a:pPr algn="ctr">
                <a:lnSpc>
                  <a:spcPts val="3240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Cambria Bold"/>
                  <a:ea typeface="Cambria Bold"/>
                  <a:cs typeface="Cambria Bold"/>
                  <a:sym typeface="Cambria Bold"/>
                </a:rPr>
                <a:t>System Diagram</a:t>
              </a: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  <a:p>
              <a:pPr algn="l">
                <a:lnSpc>
                  <a:spcPts val="3240"/>
                </a:lnSpc>
              </a:pPr>
              <a:endParaRPr lang="en-US" sz="2700" b="1" dirty="0">
                <a:solidFill>
                  <a:schemeClr val="bg1"/>
                </a:solidFill>
                <a:latin typeface="Cambria Bold"/>
                <a:ea typeface="Cambria Bold"/>
                <a:cs typeface="Cambria Bold"/>
                <a:sym typeface="Cambria Bold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6847740" y="1619264"/>
            <a:ext cx="4851966" cy="7639036"/>
          </a:xfrm>
          <a:custGeom>
            <a:avLst/>
            <a:gdLst/>
            <a:ahLst/>
            <a:cxnLst/>
            <a:rect l="l" t="t" r="r" b="b"/>
            <a:pathLst>
              <a:path w="4851966" h="7639036">
                <a:moveTo>
                  <a:pt x="0" y="0"/>
                </a:moveTo>
                <a:lnTo>
                  <a:pt x="4851966" y="0"/>
                </a:lnTo>
                <a:lnTo>
                  <a:pt x="4851966" y="7639036"/>
                </a:lnTo>
                <a:lnTo>
                  <a:pt x="0" y="7639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87" r="-3173" b="-287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B9236B62-77BD-B4AC-B1B4-62C381A3EDA4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4B387E18-C9D6-C56B-0727-81EEE100A920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8C2F485C-CF96-CA86-3EF5-C41EB292BECD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3E0CA675-1D15-2DD0-4417-EEB5B163C35F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06389DDC-09B6-6CA4-B74D-903B673464D1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020B2DA-170E-B973-EAD0-851AF900AA84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3B308654-9D1F-173D-1BE8-41C5466D754B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4000">
              <a:srgbClr val="FFFFFF">
                <a:alpha val="100000"/>
              </a:srgbClr>
            </a:gs>
            <a:gs pos="83000">
              <a:srgbClr val="D9D9D9">
                <a:alpha val="100000"/>
              </a:srgbClr>
            </a:gs>
            <a:gs pos="100000">
              <a:srgbClr val="808080">
                <a:alpha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48C91-0075-50D2-58CA-A58AEFDA4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D888719D-1DF3-D028-C781-B22F0EC98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98098334-5B50-0131-62EE-8BE16EB4FD08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C4FBF74-F3BC-7358-6552-11730BA75C11}"/>
              </a:ext>
            </a:extLst>
          </p:cNvPr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8D01C93-CB4C-8930-5106-D6A0CAEC6D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60C1B5E4-48E1-BD54-A58F-9772E0AAA610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12F917F4-13A9-E0B0-E704-A845E4C7C8DE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4C58EAB-C20D-2877-15DA-CD8BFC1895D3}"/>
              </a:ext>
            </a:extLst>
          </p:cNvPr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393FD57-F73D-B4D6-C61F-5B51AAAC89F2}"/>
                </a:ext>
              </a:extLst>
            </p:cNvPr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617F0F06-ECCB-35D4-F9CB-5AF6981ABB0B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4098078-38E2-97AD-0F33-199484D3E29C}"/>
              </a:ext>
            </a:extLst>
          </p:cNvPr>
          <p:cNvGrpSpPr/>
          <p:nvPr/>
        </p:nvGrpSpPr>
        <p:grpSpPr>
          <a:xfrm>
            <a:off x="919267" y="1681890"/>
            <a:ext cx="2891509" cy="1028700"/>
            <a:chOff x="0" y="0"/>
            <a:chExt cx="3263561" cy="13716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741DE9B-AF13-F256-C7C8-878535C01C11}"/>
                </a:ext>
              </a:extLst>
            </p:cNvPr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8E8DB18-59DA-2CCA-6ACD-92683B31546F}"/>
                </a:ext>
              </a:extLst>
            </p:cNvPr>
            <p:cNvSpPr txBox="1"/>
            <p:nvPr/>
          </p:nvSpPr>
          <p:spPr>
            <a:xfrm>
              <a:off x="0" y="-28575"/>
              <a:ext cx="32635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b="1" u="none" strike="noStrike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CONTEXT</a:t>
              </a:r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C4C5B7BE-219B-A72B-033D-10BABA6DD1D2}"/>
              </a:ext>
            </a:extLst>
          </p:cNvPr>
          <p:cNvSpPr/>
          <p:nvPr/>
        </p:nvSpPr>
        <p:spPr>
          <a:xfrm>
            <a:off x="11154352" y="723647"/>
            <a:ext cx="2159116" cy="957560"/>
          </a:xfrm>
          <a:custGeom>
            <a:avLst/>
            <a:gdLst/>
            <a:ahLst/>
            <a:cxnLst/>
            <a:rect l="l" t="t" r="r" b="b"/>
            <a:pathLst>
              <a:path w="2878821" h="1276747">
                <a:moveTo>
                  <a:pt x="0" y="0"/>
                </a:moveTo>
                <a:lnTo>
                  <a:pt x="2878821" y="0"/>
                </a:lnTo>
                <a:lnTo>
                  <a:pt x="2878821" y="1276747"/>
                </a:lnTo>
                <a:lnTo>
                  <a:pt x="0" y="127674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598CD3E-0335-096A-2A83-7E93EFE3B8C1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87060DA-FCA8-8603-6596-F447174F44EC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C9DA5EA-3F10-2373-96C3-F0400862BF05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926FD68-8ABB-9A66-A77D-B894A7F78A40}"/>
              </a:ext>
            </a:extLst>
          </p:cNvPr>
          <p:cNvSpPr txBox="1"/>
          <p:nvPr/>
        </p:nvSpPr>
        <p:spPr>
          <a:xfrm>
            <a:off x="1483281" y="2733011"/>
            <a:ext cx="8498919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Modern hospitals use 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IoMT (Internet of Medical Things) devices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ECG Monitors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Pulse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 Monitoring Systems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900F2FB-5D4D-A345-C167-4FDA1BEB9856}"/>
              </a:ext>
            </a:extLst>
          </p:cNvPr>
          <p:cNvSpPr txBox="1"/>
          <p:nvPr/>
        </p:nvSpPr>
        <p:spPr>
          <a:xfrm>
            <a:off x="1371600" y="5907128"/>
            <a:ext cx="4179213" cy="48385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lvl="0" indent="0" algn="ctr">
              <a:lnSpc>
                <a:spcPts val="3719"/>
              </a:lnSpc>
              <a:spcBef>
                <a:spcPct val="0"/>
              </a:spcBef>
              <a:defRPr sz="3099" b="1" u="none" strike="noStrike">
                <a:solidFill>
                  <a:srgbClr val="00FF99"/>
                </a:solidFill>
                <a:latin typeface="Times New Roman Bold"/>
                <a:ea typeface="Times New Roman Bold"/>
                <a:cs typeface="Times New Roman Bold"/>
              </a:defRPr>
            </a:lvl1pPr>
          </a:lstStyle>
          <a:p>
            <a:pPr algn="l"/>
            <a:r>
              <a:rPr lang="en-US" dirty="0">
                <a:sym typeface="Times New Roman Bold"/>
              </a:rPr>
              <a:t>PROBLEM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A7DC5487-9661-EDE2-AC61-C03288EE730E}"/>
              </a:ext>
            </a:extLst>
          </p:cNvPr>
          <p:cNvSpPr txBox="1"/>
          <p:nvPr/>
        </p:nvSpPr>
        <p:spPr>
          <a:xfrm>
            <a:off x="1150676" y="6642428"/>
            <a:ext cx="9132322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30" lvl="1" indent="-291465">
              <a:lnSpc>
                <a:spcPts val="3240"/>
              </a:lnSpc>
              <a:spcBef>
                <a:spcPct val="0"/>
              </a:spcBef>
              <a:buFont typeface="Arial"/>
              <a:buChar char="•"/>
            </a:pPr>
            <a:r>
              <a:rPr lang="en-US" sz="27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IoMT networks are vulnerable to cyber attacks , DoS attacks, Malware attacks, Unauthorized access.</a:t>
            </a:r>
          </a:p>
        </p:txBody>
      </p:sp>
    </p:spTree>
    <p:extLst>
      <p:ext uri="{BB962C8B-B14F-4D97-AF65-F5344CB8AC3E}">
        <p14:creationId xmlns:p14="http://schemas.microsoft.com/office/powerpoint/2010/main" val="276415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4000">
              <a:srgbClr val="FFFFFF">
                <a:alpha val="100000"/>
              </a:srgbClr>
            </a:gs>
            <a:gs pos="83000">
              <a:srgbClr val="D9D9D9">
                <a:alpha val="100000"/>
              </a:srgbClr>
            </a:gs>
            <a:gs pos="100000">
              <a:srgbClr val="808080">
                <a:alpha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5C03225D-91DD-FC26-1642-FE0F042E64FB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/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756691" y="163011"/>
            <a:ext cx="6019800" cy="1561821"/>
            <a:chOff x="0" y="0"/>
            <a:chExt cx="3969761" cy="20824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82253"/>
              <a:ext cx="39697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GAP AND MAIN OBJECTIVE</a:t>
              </a:r>
              <a:endParaRPr lang="en-US" sz="3200" b="1" u="none" strike="noStrike" dirty="0">
                <a:solidFill>
                  <a:srgbClr val="00FF9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414684" y="5112520"/>
            <a:ext cx="8236464" cy="957560"/>
          </a:xfrm>
          <a:custGeom>
            <a:avLst/>
            <a:gdLst/>
            <a:ahLst/>
            <a:cxnLst/>
            <a:rect l="l" t="t" r="r" b="b"/>
            <a:pathLst>
              <a:path w="10981952" h="1276747">
                <a:moveTo>
                  <a:pt x="0" y="0"/>
                </a:moveTo>
                <a:lnTo>
                  <a:pt x="10981952" y="0"/>
                </a:lnTo>
                <a:lnTo>
                  <a:pt x="10981952" y="1276747"/>
                </a:lnTo>
                <a:lnTo>
                  <a:pt x="0" y="127674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6E8CC9-5B6A-793C-EC32-118976FFAF30}"/>
              </a:ext>
            </a:extLst>
          </p:cNvPr>
          <p:cNvSpPr txBox="1"/>
          <p:nvPr/>
        </p:nvSpPr>
        <p:spPr>
          <a:xfrm>
            <a:off x="3220065" y="5210022"/>
            <a:ext cx="12405851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/>
              <a:t>Research GAP</a:t>
            </a:r>
          </a:p>
          <a:p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Existing SIEM systems lack IoMT awareness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No clinical impact–based alert prioritization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High alert volume causes SOC overload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No automated response for IoMT threats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2E33E9-CA62-6895-BC26-818E7FAC5C01}"/>
              </a:ext>
            </a:extLst>
          </p:cNvPr>
          <p:cNvSpPr txBox="1"/>
          <p:nvPr/>
        </p:nvSpPr>
        <p:spPr>
          <a:xfrm>
            <a:off x="3200400" y="2363489"/>
            <a:ext cx="12264109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</a:t>
            </a:r>
          </a:p>
          <a:p>
            <a:pPr algn="ctr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IoMT-aware SIEM framework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detects cyber threats, reduces alert overload, and prioritizes incidents based on patient safety.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30CF-B300-812B-94AA-ACCA3B59D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72242522-2781-18D1-15D1-BC4C6D470E3A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85FFA3AD-F401-141F-6AAB-8CD1C9D6AC57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0BC5D58-13FB-B673-1471-CF21CB29777B}"/>
              </a:ext>
            </a:extLst>
          </p:cNvPr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F7AAE5-21EF-EF80-571D-1B5185BD59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77B61535-CF0C-B6BE-910B-8DD9340A74F9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23B6DC1D-D7E9-9440-F395-8B3517F40A72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3E3993B-5E65-32AA-B665-F0E11F74FB5E}"/>
              </a:ext>
            </a:extLst>
          </p:cNvPr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9A1FCAF-919E-0F57-36E8-21D2CFA82060}"/>
                </a:ext>
              </a:extLst>
            </p:cNvPr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EEC180F0-78C4-037E-C16E-A42D42D6B5F5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F0B64EE-3F41-6393-117D-6955A4835B60}"/>
              </a:ext>
            </a:extLst>
          </p:cNvPr>
          <p:cNvGrpSpPr/>
          <p:nvPr/>
        </p:nvGrpSpPr>
        <p:grpSpPr>
          <a:xfrm>
            <a:off x="533400" y="163011"/>
            <a:ext cx="6172200" cy="1313165"/>
            <a:chOff x="-806700" y="0"/>
            <a:chExt cx="4070261" cy="175088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AFE799-C479-F529-19BB-341B3BA59345}"/>
                </a:ext>
              </a:extLst>
            </p:cNvPr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18D0793-33CC-005B-463F-0C0A8AA6DC18}"/>
                </a:ext>
              </a:extLst>
            </p:cNvPr>
            <p:cNvSpPr txBox="1"/>
            <p:nvPr/>
          </p:nvSpPr>
          <p:spPr>
            <a:xfrm>
              <a:off x="-806700" y="350712"/>
              <a:ext cx="39697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Solution Overview</a:t>
              </a:r>
              <a:endParaRPr lang="en-US" sz="3200" b="1" u="none" strike="noStrike" dirty="0">
                <a:solidFill>
                  <a:srgbClr val="00FF9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68CED325-EEF7-6F7D-4E72-AD5194920AE6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59E48CD-5D83-CAC3-91DE-E919C523F124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5236A32-9975-5380-B2E4-8BA571419D30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42146C-C23A-E10E-1784-E9293A56C67F}"/>
              </a:ext>
            </a:extLst>
          </p:cNvPr>
          <p:cNvSpPr txBox="1"/>
          <p:nvPr/>
        </p:nvSpPr>
        <p:spPr>
          <a:xfrm>
            <a:off x="1482752" y="3863519"/>
            <a:ext cx="7239000" cy="47089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0" dirty="0"/>
              <a:t>Key Features Delivered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AI Threat Detection Engine</a:t>
            </a:r>
            <a:br>
              <a:rPr lang="en-US" sz="2000" b="0" dirty="0"/>
            </a:br>
            <a:r>
              <a:rPr lang="en-US" sz="2000" b="0" dirty="0"/>
              <a:t>Analyzes IoMT network traffic and device logs using machine learning models (Random Forest and Isolation Forest) to detect anomalies and generate threat intelligence.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Intelligent Monitoring &amp; Alert Prioritization</a:t>
            </a:r>
            <a:br>
              <a:rPr lang="en-US" sz="2000" b="0" dirty="0"/>
            </a:br>
            <a:r>
              <a:rPr lang="en-US" sz="2000" b="0" dirty="0"/>
              <a:t>Processes IoMT alerts, groups related events, and prioritizes incidents based on device criticality and patient safety impact.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Adaptive Incident Correlation &amp; Automated Response</a:t>
            </a:r>
            <a:br>
              <a:rPr lang="en-US" sz="2000" b="0" dirty="0"/>
            </a:br>
            <a:r>
              <a:rPr lang="en-US" sz="2000" b="0" dirty="0"/>
              <a:t>Correlates alerts from AI models and IDS logs to generate actionable incidents and supports automated containment such as device isolation and recovery.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36EACB-7F67-CB72-7203-4B089B7E9BF1}"/>
              </a:ext>
            </a:extLst>
          </p:cNvPr>
          <p:cNvSpPr txBox="1"/>
          <p:nvPr/>
        </p:nvSpPr>
        <p:spPr>
          <a:xfrm>
            <a:off x="3200400" y="1714500"/>
            <a:ext cx="12264109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lightweight AI-powered SIEM-based cybersecurity framework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designed for IoMT hospital environments that detects anomalous device behavior, correlates alerts, and supports automated response to protect patient safety and medical data.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AA4E4-A7C9-7446-2FA4-1128DB87D85C}"/>
              </a:ext>
            </a:extLst>
          </p:cNvPr>
          <p:cNvSpPr txBox="1"/>
          <p:nvPr/>
        </p:nvSpPr>
        <p:spPr>
          <a:xfrm>
            <a:off x="9364409" y="4001985"/>
            <a:ext cx="7239000" cy="44012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000" b="0" dirty="0"/>
              <a:t>Current Completion Status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IoMT hospital environment simulation created using ESP devices and sensors.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Device logs successfully collected and stored in the database.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Individual machine learning models trained and validated.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System integration between components (Monitoring, AI Engine, AICE, Response) is currently in progress.</a:t>
            </a:r>
          </a:p>
          <a:p>
            <a:pPr algn="l"/>
            <a:endParaRPr lang="en-US" sz="2000" b="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0" dirty="0"/>
              <a:t>Real-time response execution and full SIEM pipeline integration remain pending.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89870-A6FD-A3A1-E8DF-CE6EE1142298}"/>
              </a:ext>
            </a:extLst>
          </p:cNvPr>
          <p:cNvSpPr txBox="1"/>
          <p:nvPr/>
        </p:nvSpPr>
        <p:spPr>
          <a:xfrm>
            <a:off x="12233910" y="4001985"/>
            <a:ext cx="4369499" cy="46166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Completion – 80%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F283-2ADE-FB71-0753-F06BFEC0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DAFE5CD0-0374-FFF1-5EEA-37821614E6A7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B2241CAB-FCA5-0E61-1F6B-DE83E51A665E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4A0756A-639F-494C-4EF2-23D7DBB14CA0}"/>
              </a:ext>
            </a:extLst>
          </p:cNvPr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282866-6C46-7F10-71A0-91AF5213DA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C4B36383-E870-82E2-2B4E-E54A6D802A75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ADB5F5BC-7FB7-F7BC-C47A-42F596B6F388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E6BF88A-F41A-E41E-B653-572AE477A314}"/>
              </a:ext>
            </a:extLst>
          </p:cNvPr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5B2F5F-CA72-F52D-D467-4E7A0AAA1D5A}"/>
                </a:ext>
              </a:extLst>
            </p:cNvPr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25DA99FA-CAB5-AC98-D048-071FE0D05BCE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8CC2CE8-9AD5-6B35-53A5-775F20CC344A}"/>
              </a:ext>
            </a:extLst>
          </p:cNvPr>
          <p:cNvGrpSpPr/>
          <p:nvPr/>
        </p:nvGrpSpPr>
        <p:grpSpPr>
          <a:xfrm>
            <a:off x="709422" y="163098"/>
            <a:ext cx="6172200" cy="1313165"/>
            <a:chOff x="-806700" y="0"/>
            <a:chExt cx="4070261" cy="175088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775E0C-E77B-F7C2-EA1D-253151429020}"/>
                </a:ext>
              </a:extLst>
            </p:cNvPr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DF392C6-1BB1-6489-C1D0-15749FE64B48}"/>
                </a:ext>
              </a:extLst>
            </p:cNvPr>
            <p:cNvSpPr txBox="1"/>
            <p:nvPr/>
          </p:nvSpPr>
          <p:spPr>
            <a:xfrm>
              <a:off x="-806700" y="350712"/>
              <a:ext cx="39697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System Architecture</a:t>
              </a:r>
              <a:endParaRPr lang="en-US" sz="3200" b="1" u="none" strike="noStrike" dirty="0">
                <a:solidFill>
                  <a:srgbClr val="00FF9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AC40E9F0-0EF0-8BAD-0771-08F21178C77C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59D14D5-EE99-812F-AFB9-D6FCCE72A876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56F2C1A-44F6-3FF7-32AA-9417072E8C60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8B1AF1-A440-FD0B-20C0-609687BF0D77}"/>
              </a:ext>
            </a:extLst>
          </p:cNvPr>
          <p:cNvSpPr txBox="1"/>
          <p:nvPr/>
        </p:nvSpPr>
        <p:spPr>
          <a:xfrm>
            <a:off x="597167" y="1920901"/>
            <a:ext cx="8089633" cy="72943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A – Monitoring System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Owner: IT22904232 – MMM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Ukasha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collecting IoMT device logs, monitoring network traffic, and generating prioritized alerts using machine learning–based alert management.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B – AI Threat Intelligence Engine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Owner: IT22034304 – Firaz M MN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IoMT network traffic and device logs using machine learning models (Random Forest, Isolation Forest) to detect anomalies and generate attack probability scores.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C – Adaptive Incident Correlation Engine (AICE)</a:t>
            </a:r>
          </a:p>
          <a:p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Owner: IT22031570 – Basheer MS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Correlates alerts from AI models and IDS systems, assigns severity levels based on device criticality and patient safety, and generates SOC-ready incident summaries.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D – Automated Response System (ARS)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Owner: IT22587138 – A.G.M.K Gunasekara</a:t>
            </a:r>
            <a:b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Executes automated containment actions such as device isolation, PHI redaction, and rollback recovery to protect hospital systems.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AE4174-7EC3-F892-45CA-8180DF1270A1}"/>
              </a:ext>
            </a:extLst>
          </p:cNvPr>
          <p:cNvSpPr txBox="1"/>
          <p:nvPr/>
        </p:nvSpPr>
        <p:spPr>
          <a:xfrm>
            <a:off x="9278887" y="921378"/>
            <a:ext cx="8089633" cy="86792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Points (APIs / Data Formats)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WebSocket communication for real-time device data streaming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MQTT protocol for IoMT device communication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traffic analysis from ESP-based IoMT devices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exchange formats: CSV and JSON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MongoDB database used for storing logs, alerts, and device data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Pipeline architecture connecting monitoring → AI detection → correlation → response 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/ Runtime Setup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IoMT Device Layer: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 controllers and sensors generating device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Layer: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-based communication with MQTT and WebSocket protocols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Layer: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models and correlation engines running on a central machine/server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Layer: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MongoDB for log storage and event tracking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Architecture: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Full pipeline integration connecting all components for real-time threat detection and response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3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18E2F-A03F-1B4B-E2AD-7220385E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990DEAE9-D356-AAD2-850D-23B4464B80B7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7769C984-EF6B-9138-019B-1893951ACB60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58113D8-47A8-6A5B-0864-9A43E6B397D7}"/>
              </a:ext>
            </a:extLst>
          </p:cNvPr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5AC0005-A486-9EE3-28AA-BA5B93AA8B7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5DCE0286-9E21-8DEB-4C11-053525150FCC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7B898DC9-F986-FB34-B17D-8566F9716927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D5B78F3-A6A8-C9AC-2980-4C9282A05A9C}"/>
              </a:ext>
            </a:extLst>
          </p:cNvPr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43EB68-048A-76F2-1BEC-F8DD0B38B46F}"/>
                </a:ext>
              </a:extLst>
            </p:cNvPr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67E74D31-2A6C-1AA0-E9A2-67C3A2A204AA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E3C46C0-EB91-F833-0D05-151954216781}"/>
              </a:ext>
            </a:extLst>
          </p:cNvPr>
          <p:cNvGrpSpPr/>
          <p:nvPr/>
        </p:nvGrpSpPr>
        <p:grpSpPr>
          <a:xfrm>
            <a:off x="709422" y="163098"/>
            <a:ext cx="6172200" cy="1313165"/>
            <a:chOff x="-806700" y="0"/>
            <a:chExt cx="4070261" cy="175088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23A4389-F4F3-4913-A1DF-4489C8C6FDEF}"/>
                </a:ext>
              </a:extLst>
            </p:cNvPr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29F4629-5F3A-9B87-A51E-4DC6860D165A}"/>
                </a:ext>
              </a:extLst>
            </p:cNvPr>
            <p:cNvSpPr txBox="1"/>
            <p:nvPr/>
          </p:nvSpPr>
          <p:spPr>
            <a:xfrm>
              <a:off x="-806700" y="350712"/>
              <a:ext cx="39697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200" b="1" u="none" strike="noStrike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Faced Challenge</a:t>
              </a:r>
              <a:r>
                <a:rPr lang="en-US" sz="3200" b="1" dirty="0">
                  <a:solidFill>
                    <a:srgbClr val="00FF99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</a:t>
              </a:r>
              <a:endParaRPr lang="en-US" sz="3200" b="1" u="none" strike="noStrike" dirty="0">
                <a:solidFill>
                  <a:srgbClr val="00FF99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C6363253-3606-C10D-AFF4-9CC4B8295FB4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5FA1536-C400-8A0F-ED9D-ED7785146C60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31142E5-AD0F-2FF5-7BF5-49536169EE54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68E747-7241-9D5E-D1EF-6713ED4E780A}"/>
              </a:ext>
            </a:extLst>
          </p:cNvPr>
          <p:cNvSpPr txBox="1"/>
          <p:nvPr/>
        </p:nvSpPr>
        <p:spPr>
          <a:xfrm>
            <a:off x="597167" y="1920901"/>
            <a:ext cx="8089633" cy="7478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Integration Challenges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architecture planned CSV-based data sharing between components, but this approach is not suitable for real-time processing.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achieve real-time detection and response, the system must be redesigned using a continuous data pipeline architecture.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IoMT Device Development Challenges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ESP-based IoMT devices and sensors for testing the hospital environment required significant hardware configuration.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 realistic device logs from medical sensors is complex and time-consuming.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&amp; Communication Challenges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logs must be collected directly through APIs or endpoints rather than static files.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Implemented MQTT broker communication to stream device data and store it in the MongoDB database.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217293-E75F-BE67-0201-39865F91DFCB}"/>
              </a:ext>
            </a:extLst>
          </p:cNvPr>
          <p:cNvSpPr txBox="1"/>
          <p:nvPr/>
        </p:nvSpPr>
        <p:spPr>
          <a:xfrm>
            <a:off x="9144000" y="1919029"/>
            <a:ext cx="8089633" cy="7478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Integration Issues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are currently working independently, but full pipeline integration is still under development.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this, the Automated Response System cannot yet trigger real device actions.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&amp; Performance Constraints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IoMT devices must operate within the same local network, which limits scalability.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latency increases due to centralized data processing and multiple system components.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Consistency Challenges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received from multiple endpoints and protocols, causing difficulties in: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synchronization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standardization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processing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55AF-7B9D-B575-43F9-F660CF85D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">
            <a:extLst>
              <a:ext uri="{FF2B5EF4-FFF2-40B4-BE49-F238E27FC236}">
                <a16:creationId xmlns:a16="http://schemas.microsoft.com/office/drawing/2014/main" id="{80FC944B-2B70-A411-9E2A-A859449297D6}"/>
              </a:ext>
            </a:extLst>
          </p:cNvPr>
          <p:cNvSpPr/>
          <p:nvPr/>
        </p:nvSpPr>
        <p:spPr>
          <a:xfrm>
            <a:off x="508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B1076B34-6379-21B3-6135-B42EAADDDA9D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75D861A-8743-FB2C-B19B-309DA3EEA3E6}"/>
              </a:ext>
            </a:extLst>
          </p:cNvPr>
          <p:cNvGrpSpPr/>
          <p:nvPr/>
        </p:nvGrpSpPr>
        <p:grpSpPr>
          <a:xfrm>
            <a:off x="176005" y="173728"/>
            <a:ext cx="1466359" cy="1466359"/>
            <a:chOff x="0" y="0"/>
            <a:chExt cx="812800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F4A0C3-0287-8147-8929-36CD1DBF2A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 5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FA74F811-3D85-E6DE-2BD5-EF04B79465E3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reeform 6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E7D12118-8DE8-1219-BCFF-0F4E3543DDA6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AD6D510-3E79-02C8-2E03-68AC3BFFAA09}"/>
              </a:ext>
            </a:extLst>
          </p:cNvPr>
          <p:cNvGrpSpPr/>
          <p:nvPr/>
        </p:nvGrpSpPr>
        <p:grpSpPr>
          <a:xfrm>
            <a:off x="-1207644" y="9579007"/>
            <a:ext cx="19858792" cy="735463"/>
            <a:chOff x="0" y="0"/>
            <a:chExt cx="26478389" cy="98061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4270773-ABE1-845D-7B6A-9922FA533DD7}"/>
                </a:ext>
              </a:extLst>
            </p:cNvPr>
            <p:cNvSpPr/>
            <p:nvPr/>
          </p:nvSpPr>
          <p:spPr>
            <a:xfrm>
              <a:off x="0" y="0"/>
              <a:ext cx="26478390" cy="980618"/>
            </a:xfrm>
            <a:custGeom>
              <a:avLst/>
              <a:gdLst/>
              <a:ahLst/>
              <a:cxnLst/>
              <a:rect l="l" t="t" r="r" b="b"/>
              <a:pathLst>
                <a:path w="26478390" h="980618">
                  <a:moveTo>
                    <a:pt x="203680" y="0"/>
                  </a:moveTo>
                  <a:lnTo>
                    <a:pt x="26274709" y="0"/>
                  </a:lnTo>
                  <a:cubicBezTo>
                    <a:pt x="26387413" y="0"/>
                    <a:pt x="26478390" y="10286"/>
                    <a:pt x="26478390" y="23028"/>
                  </a:cubicBezTo>
                  <a:lnTo>
                    <a:pt x="26478390" y="957590"/>
                  </a:lnTo>
                  <a:cubicBezTo>
                    <a:pt x="26478390" y="970332"/>
                    <a:pt x="26387413" y="980618"/>
                    <a:pt x="26274709" y="980618"/>
                  </a:cubicBezTo>
                  <a:lnTo>
                    <a:pt x="203680" y="980618"/>
                  </a:lnTo>
                  <a:cubicBezTo>
                    <a:pt x="90977" y="980618"/>
                    <a:pt x="0" y="970332"/>
                    <a:pt x="0" y="957590"/>
                  </a:cubicBezTo>
                  <a:lnTo>
                    <a:pt x="0" y="23028"/>
                  </a:lnTo>
                  <a:cubicBezTo>
                    <a:pt x="0" y="10286"/>
                    <a:pt x="90977" y="0"/>
                    <a:pt x="203680" y="0"/>
                  </a:cubicBezTo>
                  <a:moveTo>
                    <a:pt x="203680" y="46056"/>
                  </a:moveTo>
                  <a:lnTo>
                    <a:pt x="203680" y="23028"/>
                  </a:lnTo>
                  <a:lnTo>
                    <a:pt x="407360" y="23028"/>
                  </a:lnTo>
                  <a:lnTo>
                    <a:pt x="407360" y="957590"/>
                  </a:lnTo>
                  <a:lnTo>
                    <a:pt x="203680" y="957590"/>
                  </a:lnTo>
                  <a:lnTo>
                    <a:pt x="203680" y="934561"/>
                  </a:lnTo>
                  <a:lnTo>
                    <a:pt x="26274709" y="934561"/>
                  </a:lnTo>
                  <a:lnTo>
                    <a:pt x="26274709" y="957590"/>
                  </a:lnTo>
                  <a:lnTo>
                    <a:pt x="26071029" y="957590"/>
                  </a:lnTo>
                  <a:lnTo>
                    <a:pt x="26071029" y="23028"/>
                  </a:lnTo>
                  <a:lnTo>
                    <a:pt x="26274709" y="23028"/>
                  </a:lnTo>
                  <a:lnTo>
                    <a:pt x="26274709" y="46056"/>
                  </a:lnTo>
                  <a:lnTo>
                    <a:pt x="203680" y="4605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 9" descr="A picture containing photo, table, person, monitor  Description automatically generated">
            <a:extLst>
              <a:ext uri="{FF2B5EF4-FFF2-40B4-BE49-F238E27FC236}">
                <a16:creationId xmlns:a16="http://schemas.microsoft.com/office/drawing/2014/main" id="{40CE0B96-F723-D351-FCEF-0AF5667A1343}"/>
              </a:ext>
            </a:extLst>
          </p:cNvPr>
          <p:cNvSpPr/>
          <p:nvPr/>
        </p:nvSpPr>
        <p:spPr>
          <a:xfrm>
            <a:off x="0" y="9559957"/>
            <a:ext cx="3771900" cy="735463"/>
          </a:xfrm>
          <a:custGeom>
            <a:avLst/>
            <a:gdLst/>
            <a:ahLst/>
            <a:cxnLst/>
            <a:rect l="l" t="t" r="r" b="b"/>
            <a:pathLst>
              <a:path w="3771900" h="735463">
                <a:moveTo>
                  <a:pt x="0" y="0"/>
                </a:moveTo>
                <a:lnTo>
                  <a:pt x="3771900" y="0"/>
                </a:lnTo>
                <a:lnTo>
                  <a:pt x="3771900" y="735463"/>
                </a:lnTo>
                <a:lnTo>
                  <a:pt x="0" y="735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9440" r="-256844"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88E8791-3AD9-CDC4-BD5E-9D1E170C6636}"/>
              </a:ext>
            </a:extLst>
          </p:cNvPr>
          <p:cNvGrpSpPr/>
          <p:nvPr/>
        </p:nvGrpSpPr>
        <p:grpSpPr>
          <a:xfrm>
            <a:off x="1478775" y="209805"/>
            <a:ext cx="7644905" cy="1313165"/>
            <a:chOff x="-806700" y="0"/>
            <a:chExt cx="4070261" cy="175088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FF0E2B9-2129-495B-B236-B0276FBCB418}"/>
                </a:ext>
              </a:extLst>
            </p:cNvPr>
            <p:cNvSpPr/>
            <p:nvPr/>
          </p:nvSpPr>
          <p:spPr>
            <a:xfrm>
              <a:off x="0" y="0"/>
              <a:ext cx="3263561" cy="1371600"/>
            </a:xfrm>
            <a:custGeom>
              <a:avLst/>
              <a:gdLst/>
              <a:ahLst/>
              <a:cxnLst/>
              <a:rect l="l" t="t" r="r" b="b"/>
              <a:pathLst>
                <a:path w="3263561" h="1371600">
                  <a:moveTo>
                    <a:pt x="0" y="0"/>
                  </a:moveTo>
                  <a:lnTo>
                    <a:pt x="3263561" y="0"/>
                  </a:lnTo>
                  <a:lnTo>
                    <a:pt x="3263561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2ADF7FF-0E56-8FAB-A553-2BEAAED319BE}"/>
                </a:ext>
              </a:extLst>
            </p:cNvPr>
            <p:cNvSpPr txBox="1"/>
            <p:nvPr/>
          </p:nvSpPr>
          <p:spPr>
            <a:xfrm>
              <a:off x="-806700" y="350712"/>
              <a:ext cx="3969761" cy="14001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00FF99"/>
                  </a:solidFill>
                  <a:latin typeface="Times New Roman Bold"/>
                  <a:cs typeface="Times New Roman Bold"/>
                </a:rPr>
                <a:t>Commercialization &amp; Real-World Use</a:t>
              </a:r>
              <a:endParaRPr lang="en-US" sz="3200" b="1" dirty="0">
                <a:solidFill>
                  <a:srgbClr val="00FF99"/>
                </a:solidFill>
                <a:latin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C641A37-82CC-82A2-5116-11201B08FC1D}"/>
              </a:ext>
            </a:extLst>
          </p:cNvPr>
          <p:cNvSpPr txBox="1"/>
          <p:nvPr/>
        </p:nvSpPr>
        <p:spPr>
          <a:xfrm>
            <a:off x="14200241" y="9516142"/>
            <a:ext cx="33611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2026 – 03 - 09 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CAB0F45-BB34-9ECA-08A3-8B8723B2CE04}"/>
              </a:ext>
            </a:extLst>
          </p:cNvPr>
          <p:cNvSpPr txBox="1"/>
          <p:nvPr/>
        </p:nvSpPr>
        <p:spPr>
          <a:xfrm>
            <a:off x="4416962" y="9531382"/>
            <a:ext cx="282203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 dirty="0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25-26J-70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C1A5ED5-A690-64A3-D72A-0412DB11EA13}"/>
              </a:ext>
            </a:extLst>
          </p:cNvPr>
          <p:cNvSpPr txBox="1"/>
          <p:nvPr/>
        </p:nvSpPr>
        <p:spPr>
          <a:xfrm>
            <a:off x="8535829" y="9487567"/>
            <a:ext cx="3698081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b="1" u="none" strike="noStrike">
                <a:solidFill>
                  <a:schemeClr val="bg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Cyber Security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A105D8-C8B3-8118-8DFB-31D93D87424F}"/>
              </a:ext>
            </a:extLst>
          </p:cNvPr>
          <p:cNvSpPr txBox="1"/>
          <p:nvPr/>
        </p:nvSpPr>
        <p:spPr>
          <a:xfrm>
            <a:off x="597167" y="1920901"/>
            <a:ext cx="8089633" cy="56938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Users / Market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 Lankan hospitals (public and private) using IoMT medical devices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IT departments and SOC teams responsible for cybersecurity monitoring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engineers managing connected medical equipment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expansion to South Asian healthcare systems with similar infrastructure constraints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4F3189-9353-B56E-FC78-8749ECC01DC6}"/>
              </a:ext>
            </a:extLst>
          </p:cNvPr>
          <p:cNvSpPr txBox="1"/>
          <p:nvPr/>
        </p:nvSpPr>
        <p:spPr>
          <a:xfrm>
            <a:off x="9144000" y="1923441"/>
            <a:ext cx="8089633" cy="3754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and Feasibility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open-source technologies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(Python, ML frameworks)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deployment cost: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prototype: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50,000 – 70,000 LKR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Infrastructure: existing hospital servers or cloud deployment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hardware requirements allow deployment on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hospital IT infrastructure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E3126170-6890-32EB-2751-6A6DF90CCA06}"/>
              </a:ext>
            </a:extLst>
          </p:cNvPr>
          <p:cNvSpPr/>
          <p:nvPr/>
        </p:nvSpPr>
        <p:spPr>
          <a:xfrm>
            <a:off x="9899524" y="6008779"/>
            <a:ext cx="5873876" cy="3394835"/>
          </a:xfrm>
          <a:custGeom>
            <a:avLst/>
            <a:gdLst/>
            <a:ahLst/>
            <a:cxnLst/>
            <a:rect l="l" t="t" r="r" b="b"/>
            <a:pathLst>
              <a:path w="5205458" h="2915056">
                <a:moveTo>
                  <a:pt x="0" y="0"/>
                </a:moveTo>
                <a:lnTo>
                  <a:pt x="5205458" y="0"/>
                </a:lnTo>
                <a:lnTo>
                  <a:pt x="5205458" y="2915056"/>
                </a:lnTo>
                <a:lnTo>
                  <a:pt x="0" y="291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20DB7DB36DD49BC8150064CF95DD9" ma:contentTypeVersion="13" ma:contentTypeDescription="Create a new document." ma:contentTypeScope="" ma:versionID="c48e4f147fbfcc35a76b22813172a650">
  <xsd:schema xmlns:xsd="http://www.w3.org/2001/XMLSchema" xmlns:xs="http://www.w3.org/2001/XMLSchema" xmlns:p="http://schemas.microsoft.com/office/2006/metadata/properties" xmlns:ns2="b315195e-671e-423b-bef2-4f1205612242" xmlns:ns3="db72c12f-87a4-44ab-bbc5-4cc8306b158a" targetNamespace="http://schemas.microsoft.com/office/2006/metadata/properties" ma:root="true" ma:fieldsID="348c77cf9af5ee6cf2ae546677978010" ns2:_="" ns3:_="">
    <xsd:import namespace="b315195e-671e-423b-bef2-4f1205612242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195e-671e-423b-bef2-4f1205612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5195e-671e-423b-bef2-4f1205612242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45AF39-1CA4-43BC-A193-F1CF3659F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5195e-671e-423b-bef2-4f1205612242"/>
    <ds:schemaRef ds:uri="db72c12f-87a4-44ab-bbc5-4cc8306b15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0871ED-EEB0-4296-BEA9-F6EDFA268F3B}">
  <ds:schemaRefs>
    <ds:schemaRef ds:uri="http://schemas.microsoft.com/office/2006/metadata/properties"/>
    <ds:schemaRef ds:uri="http://schemas.microsoft.com/office/infopath/2007/PartnerControls"/>
    <ds:schemaRef ds:uri="b315195e-671e-423b-bef2-4f1205612242"/>
    <ds:schemaRef ds:uri="db72c12f-87a4-44ab-bbc5-4cc8306b158a"/>
  </ds:schemaRefs>
</ds:datastoreItem>
</file>

<file path=customXml/itemProps3.xml><?xml version="1.0" encoding="utf-8"?>
<ds:datastoreItem xmlns:ds="http://schemas.openxmlformats.org/officeDocument/2006/customXml" ds:itemID="{58190B94-65CB-4C68-946D-C60E63661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1062</Words>
  <Application>Microsoft Office PowerPoint</Application>
  <PresentationFormat>Custom</PresentationFormat>
  <Paragraphs>219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Bahnschrift</vt:lpstr>
      <vt:lpstr>Cambria</vt:lpstr>
      <vt:lpstr>Cambria Bold</vt:lpstr>
      <vt:lpstr>Times New Roman Bold</vt:lpstr>
      <vt:lpstr>Arial</vt:lpstr>
      <vt:lpstr>Calibri</vt:lpstr>
      <vt:lpstr>Apricots</vt:lpstr>
      <vt:lpstr>Wingdings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PP1 - Presentation.pptx</dc:title>
  <cp:lastModifiedBy>FIRAZ M M.N it22034304</cp:lastModifiedBy>
  <cp:revision>5</cp:revision>
  <dcterms:created xsi:type="dcterms:W3CDTF">2006-08-16T00:00:00Z</dcterms:created>
  <dcterms:modified xsi:type="dcterms:W3CDTF">2026-03-09T05:29:10Z</dcterms:modified>
  <dc:identifier>DAG9Yen8B-g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0x0101008DC20DB7DB36DD49BC8150064CF95DD9</vt:lpwstr>
  </property>
</Properties>
</file>